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300" r:id="rId2"/>
    <p:sldId id="304" r:id="rId3"/>
    <p:sldId id="305" r:id="rId4"/>
    <p:sldId id="277" r:id="rId5"/>
    <p:sldId id="257" r:id="rId6"/>
    <p:sldId id="313" r:id="rId7"/>
    <p:sldId id="314" r:id="rId8"/>
    <p:sldId id="276" r:id="rId9"/>
    <p:sldId id="278" r:id="rId10"/>
    <p:sldId id="281" r:id="rId11"/>
    <p:sldId id="260" r:id="rId12"/>
    <p:sldId id="261" r:id="rId13"/>
    <p:sldId id="262" r:id="rId14"/>
    <p:sldId id="263" r:id="rId15"/>
    <p:sldId id="265" r:id="rId16"/>
    <p:sldId id="266" r:id="rId17"/>
    <p:sldId id="267" r:id="rId18"/>
    <p:sldId id="268" r:id="rId19"/>
    <p:sldId id="269" r:id="rId20"/>
    <p:sldId id="264" r:id="rId21"/>
    <p:sldId id="270" r:id="rId22"/>
    <p:sldId id="271" r:id="rId23"/>
    <p:sldId id="272" r:id="rId24"/>
    <p:sldId id="299" r:id="rId25"/>
    <p:sldId id="315" r:id="rId26"/>
    <p:sldId id="282" r:id="rId27"/>
    <p:sldId id="316" r:id="rId28"/>
    <p:sldId id="280" r:id="rId29"/>
    <p:sldId id="274" r:id="rId30"/>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7A7C171-3615-4883-B5A5-45CF997C368D}">
          <p14:sldIdLst>
            <p14:sldId id="300"/>
          </p14:sldIdLst>
        </p14:section>
        <p14:section name="目录" id="{305578EB-FBEF-47ED-A228-BC094C905799}">
          <p14:sldIdLst>
            <p14:sldId id="304"/>
          </p14:sldIdLst>
        </p14:section>
        <p14:section name="书籍版本" id="{78AFDDBE-D898-453C-AC2C-DAB64BEC8BC0}">
          <p14:sldIdLst>
            <p14:sldId id="305"/>
          </p14:sldIdLst>
        </p14:section>
        <p14:section name="为什么讲这本书" id="{D9A85807-913B-46E4-BD0E-BB2DE32313AB}">
          <p14:sldIdLst>
            <p14:sldId id="277"/>
          </p14:sldIdLst>
        </p14:section>
        <p14:section name="作者简介" id="{FB71AB39-5868-40E8-B775-3EFE732C3BF7}">
          <p14:sldIdLst>
            <p14:sldId id="257"/>
            <p14:sldId id="313"/>
            <p14:sldId id="314"/>
          </p14:sldIdLst>
        </p14:section>
        <p14:section name="只讲第六章的原因" id="{1F035D34-6983-4CDB-B973-C64D35766F42}">
          <p14:sldIdLst>
            <p14:sldId id="276"/>
          </p14:sldIdLst>
        </p14:section>
        <p14:section name="无责任书评" id="{11980ADF-5DC8-492C-B900-DE0AF822BF19}">
          <p14:sldIdLst>
            <p14:sldId id="278"/>
          </p14:sldIdLst>
        </p14:section>
        <p14:section name="## 6 如何创造财富" id="{90DCEB14-1BAE-4ED6-A026-18CCDE89F5BA}">
          <p14:sldIdLst>
            <p14:sldId id="281"/>
            <p14:sldId id="260"/>
            <p14:sldId id="261"/>
            <p14:sldId id="262"/>
            <p14:sldId id="263"/>
            <p14:sldId id="265"/>
            <p14:sldId id="266"/>
            <p14:sldId id="267"/>
            <p14:sldId id="268"/>
            <p14:sldId id="269"/>
            <p14:sldId id="264"/>
            <p14:sldId id="270"/>
            <p14:sldId id="271"/>
            <p14:sldId id="272"/>
          </p14:sldIdLst>
        </p14:section>
        <p14:section name="跟随作者的脚步" id="{5F7F3AD4-46B6-4DF0-A195-0D3B7FAE0405}">
          <p14:sldIdLst>
            <p14:sldId id="299"/>
            <p14:sldId id="315"/>
            <p14:sldId id="282"/>
            <p14:sldId id="316"/>
          </p14:sldIdLst>
        </p14:section>
        <p14:section name="致歉" id="{4D7C0D02-F753-4F5C-B05D-B9AB4C5CDBAD}">
          <p14:sldIdLst>
            <p14:sldId id="280"/>
            <p14:sldId id="274"/>
          </p14:sldIdLst>
        </p14:section>
      </p14:sectionLst>
    </p:ext>
    <p:ext uri="{EFAFB233-063F-42B5-8137-9DF3F51BA10A}">
      <p15:sldGuideLst xmlns:p15="http://schemas.microsoft.com/office/powerpoint/2012/main">
        <p15:guide id="1" orient="horz" pos="1253" userDrawn="1">
          <p15:clr>
            <a:srgbClr val="A4A3A4"/>
          </p15:clr>
        </p15:guide>
        <p15:guide id="2" pos="1436" userDrawn="1">
          <p15:clr>
            <a:srgbClr val="A4A3A4"/>
          </p15:clr>
        </p15:guide>
        <p15:guide id="3" pos="4294" userDrawn="1">
          <p15:clr>
            <a:srgbClr val="A4A3A4"/>
          </p15:clr>
        </p15:guide>
        <p15:guide id="4" pos="7015" userDrawn="1">
          <p15:clr>
            <a:srgbClr val="A4A3A4"/>
          </p15:clr>
        </p15:guide>
        <p15:guide id="5" orient="horz" pos="30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D5"/>
    <a:srgbClr val="FFFFCC"/>
    <a:srgbClr val="0070C0"/>
    <a:srgbClr val="00B050"/>
    <a:srgbClr val="FFFF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autoAdjust="0"/>
  </p:normalViewPr>
  <p:slideViewPr>
    <p:cSldViewPr>
      <p:cViewPr>
        <p:scale>
          <a:sx n="70" d="100"/>
          <a:sy n="70" d="100"/>
        </p:scale>
        <p:origin x="1123" y="226"/>
      </p:cViewPr>
      <p:guideLst>
        <p:guide orient="horz" pos="1253"/>
        <p:guide pos="1436"/>
        <p:guide pos="4294"/>
        <p:guide pos="7015"/>
        <p:guide orient="horz" pos="3067"/>
      </p:guideLst>
    </p:cSldViewPr>
  </p:slideViewPr>
  <p:outlineViewPr>
    <p:cViewPr>
      <p:scale>
        <a:sx n="33" d="100"/>
        <a:sy n="33" d="100"/>
      </p:scale>
      <p:origin x="0" y="-2016"/>
    </p:cViewPr>
  </p:outlineViewPr>
  <p:notesTextViewPr>
    <p:cViewPr>
      <p:scale>
        <a:sx n="1" d="1"/>
        <a:sy n="1" d="1"/>
      </p:scale>
      <p:origin x="0" y="0"/>
    </p:cViewPr>
  </p:notesTextViewPr>
  <p:notesViewPr>
    <p:cSldViewPr>
      <p:cViewPr varScale="1">
        <p:scale>
          <a:sx n="41" d="100"/>
          <a:sy n="41" d="100"/>
        </p:scale>
        <p:origin x="1794" y="54"/>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695B994-B4E7-4B03-BE6F-CB3E0B70E761}" type="datetimeFigureOut">
              <a:rPr lang="zh-CN" altLang="en-US" smtClean="0"/>
              <a:t>2025/8/16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13FE8087-1131-45D2-9027-F3DA7DF83C60}" type="slidenum">
              <a:rPr lang="zh-CN" altLang="en-US" smtClean="0"/>
              <a:t>‹#›</a:t>
            </a:fld>
            <a:endParaRPr lang="zh-CN" altLang="en-US"/>
          </a:p>
        </p:txBody>
      </p:sp>
    </p:spTree>
    <p:extLst>
      <p:ext uri="{BB962C8B-B14F-4D97-AF65-F5344CB8AC3E}">
        <p14:creationId xmlns:p14="http://schemas.microsoft.com/office/powerpoint/2010/main" val="890551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1</a:t>
            </a:fld>
            <a:endParaRPr lang="zh-CN" altLang="en-US"/>
          </a:p>
        </p:txBody>
      </p:sp>
    </p:spTree>
    <p:extLst>
      <p:ext uri="{BB962C8B-B14F-4D97-AF65-F5344CB8AC3E}">
        <p14:creationId xmlns:p14="http://schemas.microsoft.com/office/powerpoint/2010/main" val="189727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2</a:t>
            </a:fld>
            <a:endParaRPr lang="zh-CN" altLang="en-US"/>
          </a:p>
        </p:txBody>
      </p:sp>
    </p:spTree>
    <p:extLst>
      <p:ext uri="{BB962C8B-B14F-4D97-AF65-F5344CB8AC3E}">
        <p14:creationId xmlns:p14="http://schemas.microsoft.com/office/powerpoint/2010/main" val="3154604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FE8087-1131-45D2-9027-F3DA7DF83C60}" type="slidenum">
              <a:rPr lang="zh-CN" altLang="en-US" smtClean="0"/>
              <a:t>5</a:t>
            </a:fld>
            <a:endParaRPr lang="zh-CN" altLang="en-US"/>
          </a:p>
        </p:txBody>
      </p:sp>
    </p:spTree>
    <p:extLst>
      <p:ext uri="{BB962C8B-B14F-4D97-AF65-F5344CB8AC3E}">
        <p14:creationId xmlns:p14="http://schemas.microsoft.com/office/powerpoint/2010/main" val="106430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8/16/2025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8/16/2025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8/16/2025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8/16/2025</a:t>
            </a:fld>
            <a:endParaRPr lang="en-US"/>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8/16/2025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8/16/2025</a:t>
            </a:fld>
            <a:endParaRPr lang="en-US"/>
          </a:p>
        </p:txBody>
      </p:sp>
      <p:sp>
        <p:nvSpPr>
          <p:cNvPr id="8" name="Footer Placeholder 7"/>
          <p:cNvSpPr>
            <a:spLocks noGrp="1"/>
          </p:cNvSpPr>
          <p:nvPr>
            <p:ph type="ftr" sz="quarter" idx="11"/>
          </p:nvPr>
        </p:nvSpPr>
        <p:spPr>
          <a:xfrm>
            <a:off x="4165600" y="6245225"/>
            <a:ext cx="3860800" cy="476250"/>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8/16/2025</a:t>
            </a:fld>
            <a:endParaRPr lang="en-US"/>
          </a:p>
        </p:txBody>
      </p:sp>
      <p:sp>
        <p:nvSpPr>
          <p:cNvPr id="4" name="Footer Placeholder 3"/>
          <p:cNvSpPr>
            <a:spLocks noGrp="1"/>
          </p:cNvSpPr>
          <p:nvPr>
            <p:ph type="ftr" sz="quarter" idx="11"/>
          </p:nvPr>
        </p:nvSpPr>
        <p:spPr>
          <a:xfrm>
            <a:off x="4165600" y="6245225"/>
            <a:ext cx="3860800" cy="476250"/>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8/16/2025</a:t>
            </a:fld>
            <a:endParaRPr lang="en-US"/>
          </a:p>
        </p:txBody>
      </p:sp>
      <p:sp>
        <p:nvSpPr>
          <p:cNvPr id="3" name="Footer Placeholder 2"/>
          <p:cNvSpPr>
            <a:spLocks noGrp="1"/>
          </p:cNvSpPr>
          <p:nvPr>
            <p:ph type="ftr" sz="quarter" idx="11"/>
          </p:nvPr>
        </p:nvSpPr>
        <p:spPr>
          <a:xfrm>
            <a:off x="4165600" y="6245225"/>
            <a:ext cx="3860800" cy="476250"/>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09600" y="6245225"/>
            <a:ext cx="2844800" cy="476250"/>
          </a:xfrm>
          <a:prstGeom prst="rect">
            <a:avLst/>
          </a:prstGeom>
        </p:spPr>
        <p:txBody>
          <a:bodyPr/>
          <a:lstStyle/>
          <a:p>
            <a:fld id="{FDE934FF-F4E1-47C5-9CA5-30A81DDE2BE4}" type="datetimeFigureOut">
              <a:rPr lang="en-US" smtClean="0"/>
              <a:t>8/16/2025</a:t>
            </a:fld>
            <a:endParaRPr lang="en-US"/>
          </a:p>
        </p:txBody>
      </p:sp>
      <p:sp>
        <p:nvSpPr>
          <p:cNvPr id="6" name="Footer Placeholder 5"/>
          <p:cNvSpPr>
            <a:spLocks noGrp="1"/>
          </p:cNvSpPr>
          <p:nvPr>
            <p:ph type="ftr" sz="quarter" idx="11"/>
          </p:nvPr>
        </p:nvSpPr>
        <p:spPr>
          <a:xfrm>
            <a:off x="4165600" y="6245225"/>
            <a:ext cx="3860800" cy="476250"/>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245225"/>
            <a:ext cx="2844800" cy="476250"/>
          </a:xfrm>
          <a:prstGeom prst="rect">
            <a:avLst/>
          </a:prstGeom>
        </p:spPr>
        <p:txBody>
          <a:bodyPr/>
          <a:lstStyle/>
          <a:p>
            <a:fld id="{B3561BA9-CDCF-4958-B8AB-66F3BF063E13}"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8.jpg"/><Relationship Id="rId5" Type="http://schemas.openxmlformats.org/officeDocument/2006/relationships/image" Target="../media/image3.png"/><Relationship Id="rId10" Type="http://schemas.openxmlformats.org/officeDocument/2006/relationships/image" Target="../media/image7.jpg"/><Relationship Id="rId4" Type="http://schemas.openxmlformats.org/officeDocument/2006/relationships/image" Target="../media/image2.svg"/><Relationship Id="rId9" Type="http://schemas.openxmlformats.org/officeDocument/2006/relationships/hyperlink" Target="mailto:github.com@fgwsz"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6.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Straight Connector 3"/>
          <p:cNvCxnSpPr/>
          <p:nvPr/>
        </p:nvCxnSpPr>
        <p:spPr>
          <a:xfrm>
            <a:off x="-56400" y="3429000"/>
            <a:ext cx="1234440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FE8146E5-49DD-2BC5-5405-2D15702D48A1}"/>
              </a:ext>
            </a:extLst>
          </p:cNvPr>
          <p:cNvSpPr txBox="1"/>
          <p:nvPr/>
        </p:nvSpPr>
        <p:spPr>
          <a:xfrm>
            <a:off x="5088000" y="477000"/>
            <a:ext cx="8712000" cy="2012602"/>
          </a:xfrm>
          <a:prstGeom prst="rect">
            <a:avLst/>
          </a:prstGeom>
          <a:noFill/>
        </p:spPr>
        <p:txBody>
          <a:bodyPr wrap="square" rtlCol="0">
            <a:spAutoFit/>
          </a:bodyPr>
          <a:lstStyle/>
          <a:p>
            <a:pPr>
              <a:lnSpc>
                <a:spcPct val="150000"/>
              </a:lnSpc>
            </a:pPr>
            <a:r>
              <a:rPr lang="en-US" altLang="zh-CN" sz="4400" b="1" i="1" dirty="0"/>
              <a:t>HACKERS&amp;PAINTERS</a:t>
            </a:r>
            <a:r>
              <a:rPr lang="en-US" altLang="zh-CN" sz="4400" b="1" i="1" dirty="0">
                <a:solidFill>
                  <a:schemeClr val="bg2"/>
                </a:solidFill>
              </a:rPr>
              <a:t>(2004)</a:t>
            </a:r>
          </a:p>
          <a:p>
            <a:pPr>
              <a:lnSpc>
                <a:spcPct val="150000"/>
              </a:lnSpc>
            </a:pPr>
            <a:r>
              <a:rPr lang="en-US" altLang="zh-CN" sz="4400" b="1" i="1" dirty="0">
                <a:solidFill>
                  <a:schemeClr val="bg2"/>
                </a:solidFill>
              </a:rPr>
              <a:t>		</a:t>
            </a:r>
            <a:r>
              <a:rPr lang="zh-CN" altLang="en-US" sz="4400" b="1" i="1" dirty="0"/>
              <a:t>黑客与画家 </a:t>
            </a:r>
            <a:r>
              <a:rPr lang="en-US" altLang="zh-CN" sz="4400" b="1" i="1" dirty="0">
                <a:solidFill>
                  <a:schemeClr val="bg2"/>
                </a:solidFill>
              </a:rPr>
              <a:t>(2011)</a:t>
            </a:r>
          </a:p>
        </p:txBody>
      </p:sp>
      <p:grpSp>
        <p:nvGrpSpPr>
          <p:cNvPr id="21" name="组合 20">
            <a:extLst>
              <a:ext uri="{FF2B5EF4-FFF2-40B4-BE49-F238E27FC236}">
                <a16:creationId xmlns:a16="http://schemas.microsoft.com/office/drawing/2014/main" id="{90345B0C-07FF-726B-B6D7-37BEE75F629B}"/>
              </a:ext>
            </a:extLst>
          </p:cNvPr>
          <p:cNvGrpSpPr/>
          <p:nvPr/>
        </p:nvGrpSpPr>
        <p:grpSpPr>
          <a:xfrm>
            <a:off x="7232400" y="4437000"/>
            <a:ext cx="519600" cy="1500330"/>
            <a:chOff x="7104000" y="5572740"/>
            <a:chExt cx="360000" cy="1080000"/>
          </a:xfrm>
        </p:grpSpPr>
        <p:pic>
          <p:nvPicPr>
            <p:cNvPr id="22" name="图形 21" descr="教室 纯色填充">
              <a:extLst>
                <a:ext uri="{FF2B5EF4-FFF2-40B4-BE49-F238E27FC236}">
                  <a16:creationId xmlns:a16="http://schemas.microsoft.com/office/drawing/2014/main" id="{C4709084-57A5-9FBE-C9A8-20AF9AEA3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4000" y="5572740"/>
              <a:ext cx="360000" cy="360000"/>
            </a:xfrm>
            <a:prstGeom prst="rect">
              <a:avLst/>
            </a:prstGeom>
          </p:spPr>
        </p:pic>
        <p:pic>
          <p:nvPicPr>
            <p:cNvPr id="23" name="图形 22" descr="日程表 纯色填充">
              <a:extLst>
                <a:ext uri="{FF2B5EF4-FFF2-40B4-BE49-F238E27FC236}">
                  <a16:creationId xmlns:a16="http://schemas.microsoft.com/office/drawing/2014/main" id="{3682A5CB-5103-AE2E-A8F4-0D2DCFD399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4000" y="5932740"/>
              <a:ext cx="360000" cy="360000"/>
            </a:xfrm>
            <a:prstGeom prst="rect">
              <a:avLst/>
            </a:prstGeom>
          </p:spPr>
        </p:pic>
        <p:pic>
          <p:nvPicPr>
            <p:cNvPr id="24" name="图形 23" descr="免提电话 纯色填充">
              <a:extLst>
                <a:ext uri="{FF2B5EF4-FFF2-40B4-BE49-F238E27FC236}">
                  <a16:creationId xmlns:a16="http://schemas.microsoft.com/office/drawing/2014/main" id="{7B56E6B9-0F87-6F9B-EBD1-FDCF82589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000" y="6292740"/>
              <a:ext cx="360000" cy="360000"/>
            </a:xfrm>
            <a:prstGeom prst="rect">
              <a:avLst/>
            </a:prstGeom>
          </p:spPr>
        </p:pic>
      </p:grpSp>
      <p:graphicFrame>
        <p:nvGraphicFramePr>
          <p:cNvPr id="25" name="表格 24">
            <a:extLst>
              <a:ext uri="{FF2B5EF4-FFF2-40B4-BE49-F238E27FC236}">
                <a16:creationId xmlns:a16="http://schemas.microsoft.com/office/drawing/2014/main" id="{DA4F6BC2-02E5-107A-585A-63C81AD717D5}"/>
              </a:ext>
            </a:extLst>
          </p:cNvPr>
          <p:cNvGraphicFramePr>
            <a:graphicFrameLocks noGrp="1"/>
          </p:cNvGraphicFramePr>
          <p:nvPr>
            <p:extLst>
              <p:ext uri="{D42A27DB-BD31-4B8C-83A1-F6EECF244321}">
                <p14:modId xmlns:p14="http://schemas.microsoft.com/office/powerpoint/2010/main" val="3533580653"/>
              </p:ext>
            </p:extLst>
          </p:nvPr>
        </p:nvGraphicFramePr>
        <p:xfrm>
          <a:off x="7838751" y="4437000"/>
          <a:ext cx="4953249" cy="1584000"/>
        </p:xfrm>
        <a:graphic>
          <a:graphicData uri="http://schemas.openxmlformats.org/drawingml/2006/table">
            <a:tbl>
              <a:tblPr firstRow="1" bandRow="1">
                <a:tableStyleId>{00A15C55-8517-42AA-B614-E9B94910E393}</a:tableStyleId>
              </a:tblPr>
              <a:tblGrid>
                <a:gridCol w="921249">
                  <a:extLst>
                    <a:ext uri="{9D8B030D-6E8A-4147-A177-3AD203B41FA5}">
                      <a16:colId xmlns:a16="http://schemas.microsoft.com/office/drawing/2014/main" val="245615485"/>
                    </a:ext>
                  </a:extLst>
                </a:gridCol>
                <a:gridCol w="2241026">
                  <a:extLst>
                    <a:ext uri="{9D8B030D-6E8A-4147-A177-3AD203B41FA5}">
                      <a16:colId xmlns:a16="http://schemas.microsoft.com/office/drawing/2014/main" val="1684946430"/>
                    </a:ext>
                  </a:extLst>
                </a:gridCol>
                <a:gridCol w="1790974">
                  <a:extLst>
                    <a:ext uri="{9D8B030D-6E8A-4147-A177-3AD203B41FA5}">
                      <a16:colId xmlns:a16="http://schemas.microsoft.com/office/drawing/2014/main" val="4204277927"/>
                    </a:ext>
                  </a:extLst>
                </a:gridCol>
              </a:tblGrid>
              <a:tr h="528000">
                <a:tc>
                  <a:txBody>
                    <a:bodyPr/>
                    <a:lstStyle/>
                    <a:p>
                      <a:pPr algn="ctr"/>
                      <a:r>
                        <a:rPr lang="zh-CN" altLang="en-US" sz="2000" b="1" dirty="0">
                          <a:solidFill>
                            <a:schemeClr val="tx1"/>
                          </a:solidFill>
                        </a:rPr>
                        <a:t>汇报</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zh-CN" altLang="en-US" sz="2000" b="1" i="1" u="sng" dirty="0">
                          <a:solidFill>
                            <a:schemeClr val="tx1"/>
                          </a:solidFill>
                        </a:rPr>
                        <a:t> 王树志</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9127201"/>
                  </a:ext>
                </a:extLst>
              </a:tr>
              <a:tr h="528000">
                <a:tc>
                  <a:txBody>
                    <a:bodyPr/>
                    <a:lstStyle/>
                    <a:p>
                      <a:pPr algn="ctr"/>
                      <a:r>
                        <a:rPr lang="zh-CN" altLang="en-US" sz="2000" b="1" dirty="0"/>
                        <a:t>时间</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altLang="zh-CN" sz="2000" b="1" i="1" u="sng" dirty="0"/>
                        <a:t>2025.08</a:t>
                      </a:r>
                      <a:endParaRPr lang="zh-CN" altLang="en-US" sz="2000" b="1" i="1" u="sng"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0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2908942"/>
                  </a:ext>
                </a:extLst>
              </a:tr>
              <a:tr h="528000">
                <a:tc>
                  <a:txBody>
                    <a:bodyPr/>
                    <a:lstStyle/>
                    <a:p>
                      <a:pPr algn="ctr"/>
                      <a:r>
                        <a:rPr lang="zh-CN" altLang="en-US" sz="2000" b="1" dirty="0"/>
                        <a:t>联系</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en-US" altLang="zh-CN" sz="2000" b="1" i="1" dirty="0" err="1">
                          <a:hlinkClick r:id="rId9"/>
                        </a:rPr>
                        <a:t>github.com@fgwsz</a:t>
                      </a:r>
                      <a:endParaRPr lang="zh-CN" altLang="en-US" sz="2000" b="1" i="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2892318900"/>
                  </a:ext>
                </a:extLst>
              </a:tr>
            </a:tbl>
          </a:graphicData>
        </a:graphic>
      </p:graphicFrame>
      <p:sp>
        <p:nvSpPr>
          <p:cNvPr id="27" name="矩形: 圆角 26">
            <a:extLst>
              <a:ext uri="{FF2B5EF4-FFF2-40B4-BE49-F238E27FC236}">
                <a16:creationId xmlns:a16="http://schemas.microsoft.com/office/drawing/2014/main" id="{55133A87-DE70-4C0C-D2E6-A6FB877A245C}"/>
              </a:ext>
            </a:extLst>
          </p:cNvPr>
          <p:cNvSpPr/>
          <p:nvPr/>
        </p:nvSpPr>
        <p:spPr>
          <a:xfrm>
            <a:off x="10056000" y="4437000"/>
            <a:ext cx="1000800" cy="999695"/>
          </a:xfrm>
          <a:prstGeom prst="roundRect">
            <a:avLst/>
          </a:prstGeom>
          <a:blipFill dpi="0" rotWithShape="1">
            <a:blip r:embed="rId10"/>
            <a:srcRect/>
            <a:stretch>
              <a:fillRect/>
            </a:stretch>
          </a:blipFill>
          <a:ln w="2540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五边形 29">
            <a:extLst>
              <a:ext uri="{FF2B5EF4-FFF2-40B4-BE49-F238E27FC236}">
                <a16:creationId xmlns:a16="http://schemas.microsoft.com/office/drawing/2014/main" id="{0B7351B8-5FEF-E2F6-D9E8-09A8AD5ACD36}"/>
              </a:ext>
            </a:extLst>
          </p:cNvPr>
          <p:cNvSpPr/>
          <p:nvPr/>
        </p:nvSpPr>
        <p:spPr>
          <a:xfrm>
            <a:off x="-24000" y="0"/>
            <a:ext cx="6264000" cy="6857999"/>
          </a:xfrm>
          <a:prstGeom prst="homePlate">
            <a:avLst/>
          </a:prstGeom>
          <a:blipFill>
            <a:blip r:embed="rId11"/>
            <a:stretch>
              <a:fillRect/>
            </a:stretch>
          </a:bli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u="sng">
                <a:solidFill>
                  <a:srgbClr val="C00000"/>
                </a:solidFill>
              </a:rPr>
              <a:t>##</a:t>
            </a:r>
            <a:r>
              <a:rPr lang="en-US" altLang="en-US" b="1" i="1" u="sng">
                <a:solidFill>
                  <a:srgbClr val="C00000"/>
                </a:solidFill>
              </a:rPr>
              <a:t>6 如何创造财富</a:t>
            </a:r>
          </a:p>
        </p:txBody>
      </p:sp>
      <p:pic>
        <p:nvPicPr>
          <p:cNvPr id="4" name="Content Placeholder 3" descr="6.0 引子"/>
          <p:cNvPicPr>
            <a:picLocks noGrp="1" noChangeAspect="1"/>
          </p:cNvPicPr>
          <p:nvPr>
            <p:ph idx="1"/>
          </p:nvPr>
        </p:nvPicPr>
        <p:blipFill>
          <a:blip r:embed="rId2"/>
          <a:stretch>
            <a:fillRect/>
          </a:stretch>
        </p:blipFill>
        <p:spPr>
          <a:xfrm>
            <a:off x="528955" y="1682750"/>
            <a:ext cx="8046085" cy="4526280"/>
          </a:xfrm>
          <a:prstGeom prst="rect">
            <a:avLst/>
          </a:prstGeom>
        </p:spPr>
      </p:pic>
      <p:sp>
        <p:nvSpPr>
          <p:cNvPr id="5" name="Text Box 4"/>
          <p:cNvSpPr txBox="1"/>
          <p:nvPr/>
        </p:nvSpPr>
        <p:spPr>
          <a:xfrm>
            <a:off x="8763635" y="1697990"/>
            <a:ext cx="3301365" cy="3969385"/>
          </a:xfrm>
          <a:prstGeom prst="rect">
            <a:avLst/>
          </a:prstGeom>
          <a:noFill/>
        </p:spPr>
        <p:txBody>
          <a:bodyPr wrap="square" rtlCol="0">
            <a:spAutoFit/>
          </a:bodyPr>
          <a:lstStyle/>
          <a:p>
            <a:pPr algn="just"/>
            <a:r>
              <a:rPr lang="en-US" b="1" dirty="0"/>
              <a:t>问题1.</a:t>
            </a:r>
            <a:r>
              <a:rPr lang="en-US" b="1" i="1" dirty="0">
                <a:solidFill>
                  <a:srgbClr val="FF0000"/>
                </a:solidFill>
              </a:rPr>
              <a:t>为什么创业公司必须是小公司？</a:t>
            </a:r>
            <a:endParaRPr lang="en-US" dirty="0"/>
          </a:p>
          <a:p>
            <a:pPr algn="just"/>
            <a:endParaRPr lang="en-US" dirty="0"/>
          </a:p>
          <a:p>
            <a:pPr algn="just"/>
            <a:r>
              <a:rPr lang="en-US" b="1" dirty="0"/>
              <a:t>问题2.</a:t>
            </a:r>
            <a:r>
              <a:rPr lang="en-US" b="1" i="1" dirty="0">
                <a:solidFill>
                  <a:srgbClr val="FF0000"/>
                </a:solidFill>
              </a:rPr>
              <a:t>当创业公司不断变大的时候，它是否不可避免地失去创新能力？</a:t>
            </a:r>
            <a:endParaRPr lang="en-US" dirty="0"/>
          </a:p>
          <a:p>
            <a:pPr algn="just"/>
            <a:endParaRPr lang="en-US" dirty="0"/>
          </a:p>
          <a:p>
            <a:pPr algn="just"/>
            <a:r>
              <a:rPr lang="en-US" b="1" dirty="0"/>
              <a:t>问题3.</a:t>
            </a:r>
            <a:r>
              <a:rPr lang="en-US" b="1" i="1" dirty="0">
                <a:solidFill>
                  <a:srgbClr val="FF0000"/>
                </a:solidFill>
                <a:effectLst/>
              </a:rPr>
              <a:t>为什么创业公司往往选择在新技术领域创业？</a:t>
            </a:r>
            <a:endParaRPr lang="en-US" dirty="0"/>
          </a:p>
          <a:p>
            <a:pPr algn="just"/>
            <a:endParaRPr lang="en-US" dirty="0"/>
          </a:p>
          <a:p>
            <a:pPr algn="just"/>
            <a:r>
              <a:rPr lang="en-US" b="1" dirty="0"/>
              <a:t>问题4.</a:t>
            </a:r>
            <a:r>
              <a:rPr lang="en-US" b="1" i="1" dirty="0">
                <a:solidFill>
                  <a:srgbClr val="FF0000"/>
                </a:solidFill>
              </a:rPr>
              <a:t>为什么如此之多的创业公司在开发新药或计算机软件，而不是在卖玉米油或者洗衣粉？</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dirty="0">
                <a:solidFill>
                  <a:srgbClr val="C00000"/>
                </a:solidFill>
              </a:rPr>
              <a:t>- </a:t>
            </a:r>
            <a:r>
              <a:rPr lang="en-US" altLang="en-US" b="1" i="1" dirty="0">
                <a:solidFill>
                  <a:srgbClr val="C00000"/>
                </a:solidFill>
              </a:rPr>
              <a:t>6.1 </a:t>
            </a:r>
            <a:r>
              <a:rPr lang="en-US" altLang="en-US" b="1" i="1" dirty="0" err="1">
                <a:solidFill>
                  <a:srgbClr val="C00000"/>
                </a:solidFill>
              </a:rPr>
              <a:t>一个命题</a:t>
            </a:r>
            <a:endParaRPr lang="en-US" altLang="en-US" b="1" i="1" dirty="0">
              <a:solidFill>
                <a:srgbClr val="C00000"/>
              </a:solidFill>
            </a:endParaRPr>
          </a:p>
        </p:txBody>
      </p:sp>
      <p:pic>
        <p:nvPicPr>
          <p:cNvPr id="4" name="Content Placeholder 3" descr="6.1一个命题"/>
          <p:cNvPicPr>
            <a:picLocks noGrp="1" noChangeAspect="1"/>
          </p:cNvPicPr>
          <p:nvPr>
            <p:ph idx="1"/>
          </p:nvPr>
        </p:nvPicPr>
        <p:blipFill>
          <a:blip r:embed="rId2"/>
          <a:stretch>
            <a:fillRect/>
          </a:stretch>
        </p:blipFill>
        <p:spPr>
          <a:xfrm>
            <a:off x="479425" y="1447165"/>
            <a:ext cx="8804910" cy="4953000"/>
          </a:xfrm>
          <a:prstGeom prst="rect">
            <a:avLst/>
          </a:prstGeom>
        </p:spPr>
      </p:pic>
      <p:sp>
        <p:nvSpPr>
          <p:cNvPr id="5" name="Text Box 4"/>
          <p:cNvSpPr txBox="1"/>
          <p:nvPr/>
        </p:nvSpPr>
        <p:spPr>
          <a:xfrm>
            <a:off x="9394190" y="1108689"/>
            <a:ext cx="2566670" cy="5632311"/>
          </a:xfrm>
          <a:prstGeom prst="rect">
            <a:avLst/>
          </a:prstGeom>
          <a:noFill/>
        </p:spPr>
        <p:txBody>
          <a:bodyPr wrap="square" rtlCol="0">
            <a:spAutoFit/>
          </a:bodyPr>
          <a:lstStyle/>
          <a:p>
            <a:pPr algn="just"/>
            <a:r>
              <a:rPr lang="en-US" altLang="en-US" dirty="0"/>
              <a:t>    </a:t>
            </a:r>
            <a:r>
              <a:rPr lang="en-US" dirty="0"/>
              <a:t>一个守恒定律：</a:t>
            </a:r>
            <a:r>
              <a:rPr lang="en-US" b="1" i="1" dirty="0">
                <a:solidFill>
                  <a:srgbClr val="FF0000"/>
                </a:solidFill>
              </a:rPr>
              <a:t>如果你想赚100万美元，就不得不忍受相当于100万美元的痛苦。</a:t>
            </a:r>
            <a:endParaRPr lang="en-US" dirty="0"/>
          </a:p>
          <a:p>
            <a:pPr algn="just"/>
            <a:r>
              <a:rPr lang="en-US" dirty="0"/>
              <a:t>    比如，你终生为邮政局工作，省下每一分工资，那也是赚到100万美元的一种方法。可是，不难想象为邮政局工作50年是何等漫长的压力。</a:t>
            </a:r>
          </a:p>
          <a:p>
            <a:pPr algn="just"/>
            <a:r>
              <a:rPr lang="en-US" dirty="0"/>
              <a:t>    </a:t>
            </a:r>
            <a:r>
              <a:rPr lang="en-US" b="1" i="1" dirty="0" err="1">
                <a:solidFill>
                  <a:srgbClr val="FF0000"/>
                </a:solidFill>
              </a:rPr>
              <a:t>创业公司将你所有的压力压缩到三四年</a:t>
            </a:r>
            <a:r>
              <a:rPr lang="en-US" b="1" i="1" dirty="0">
                <a:solidFill>
                  <a:srgbClr val="FF0000"/>
                </a:solidFill>
              </a:rPr>
              <a:t>。</a:t>
            </a:r>
            <a:endParaRPr lang="en-US" dirty="0"/>
          </a:p>
          <a:p>
            <a:pPr algn="just"/>
            <a:r>
              <a:rPr lang="en-US" dirty="0" err="1"/>
              <a:t>承受较大的压力通常会为你带来额外的报酬，但是你还是无法逃避基本的守恒定律</a:t>
            </a:r>
            <a:r>
              <a:rPr lang="en-US" dirty="0"/>
              <a:t>。</a:t>
            </a:r>
          </a:p>
          <a:p>
            <a:pPr algn="just"/>
            <a:r>
              <a:rPr lang="en-US" dirty="0"/>
              <a:t>    </a:t>
            </a:r>
            <a:r>
              <a:rPr lang="en-US" dirty="0" err="1"/>
              <a:t>如果创业那么轻松，那么所有人就都去创业了</a:t>
            </a:r>
            <a:r>
              <a:rPr lang="en-US" dirty="0"/>
              <a:t>。</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6.2  运气的成分</a:t>
            </a:r>
          </a:p>
        </p:txBody>
      </p:sp>
      <p:pic>
        <p:nvPicPr>
          <p:cNvPr id="4" name="Content Placeholder 3" descr="6.2运气的成分"/>
          <p:cNvPicPr>
            <a:picLocks noGrp="1" noChangeAspect="1"/>
          </p:cNvPicPr>
          <p:nvPr>
            <p:ph idx="1"/>
          </p:nvPr>
        </p:nvPicPr>
        <p:blipFill>
          <a:blip r:embed="rId2"/>
          <a:stretch>
            <a:fillRect/>
          </a:stretch>
        </p:blipFill>
        <p:spPr>
          <a:xfrm>
            <a:off x="438150" y="1521460"/>
            <a:ext cx="8804910" cy="4953000"/>
          </a:xfrm>
          <a:prstGeom prst="rect">
            <a:avLst/>
          </a:prstGeom>
        </p:spPr>
      </p:pic>
      <p:sp>
        <p:nvSpPr>
          <p:cNvPr id="5" name="Text Box 4"/>
          <p:cNvSpPr txBox="1"/>
          <p:nvPr/>
        </p:nvSpPr>
        <p:spPr>
          <a:xfrm>
            <a:off x="9336000" y="1563677"/>
            <a:ext cx="2738380" cy="2585323"/>
          </a:xfrm>
          <a:prstGeom prst="rect">
            <a:avLst/>
          </a:prstGeom>
          <a:noFill/>
        </p:spPr>
        <p:txBody>
          <a:bodyPr wrap="square" rtlCol="0">
            <a:spAutoFit/>
          </a:bodyPr>
          <a:lstStyle/>
          <a:p>
            <a:pPr algn="just"/>
            <a:r>
              <a:rPr lang="en-US" altLang="en-US" dirty="0"/>
              <a:t>    </a:t>
            </a:r>
            <a:r>
              <a:rPr lang="en-US" dirty="0" err="1"/>
              <a:t>比尔盖茨</a:t>
            </a:r>
            <a:r>
              <a:rPr lang="en-US" b="1" i="1" dirty="0" err="1">
                <a:solidFill>
                  <a:srgbClr val="FF0000"/>
                </a:solidFill>
              </a:rPr>
              <a:t>很聪明，有决断力，工作也很勤奋，但是单单这样还不足以让你成为他，你还需要非同一般的好运气</a:t>
            </a:r>
            <a:r>
              <a:rPr lang="en-US" dirty="0"/>
              <a:t>。</a:t>
            </a:r>
          </a:p>
          <a:p>
            <a:pPr algn="just"/>
            <a:r>
              <a:rPr lang="en-US" dirty="0"/>
              <a:t>    </a:t>
            </a:r>
            <a:r>
              <a:rPr lang="en-US" dirty="0" err="1"/>
              <a:t>比尔盖茨的微软公司是历史上最大商业错误之一的</a:t>
            </a:r>
            <a:r>
              <a:rPr lang="en-US" b="1" i="1" dirty="0" err="1"/>
              <a:t>DOS操作系统的授权协议的受益者</a:t>
            </a:r>
            <a:r>
              <a:rPr lang="en-US" dirty="0"/>
              <a:t>。</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6.3 金钱不等于财富</a:t>
            </a:r>
          </a:p>
        </p:txBody>
      </p:sp>
      <p:pic>
        <p:nvPicPr>
          <p:cNvPr id="4" name="Content Placeholder 3" descr="6.3金钱不等于财富"/>
          <p:cNvPicPr>
            <a:picLocks noGrp="1" noChangeAspect="1"/>
          </p:cNvPicPr>
          <p:nvPr>
            <p:ph idx="1"/>
          </p:nvPr>
        </p:nvPicPr>
        <p:blipFill>
          <a:blip r:embed="rId2"/>
          <a:stretch>
            <a:fillRect/>
          </a:stretch>
        </p:blipFill>
        <p:spPr>
          <a:xfrm>
            <a:off x="339090" y="2004695"/>
            <a:ext cx="8046085" cy="4526280"/>
          </a:xfrm>
          <a:prstGeom prst="rect">
            <a:avLst/>
          </a:prstGeom>
        </p:spPr>
      </p:pic>
      <p:sp>
        <p:nvSpPr>
          <p:cNvPr id="5" name="Text Box 4"/>
          <p:cNvSpPr txBox="1"/>
          <p:nvPr/>
        </p:nvSpPr>
        <p:spPr>
          <a:xfrm>
            <a:off x="8789035" y="1458680"/>
            <a:ext cx="3115310" cy="5354320"/>
          </a:xfrm>
          <a:prstGeom prst="rect">
            <a:avLst/>
          </a:prstGeom>
          <a:noFill/>
        </p:spPr>
        <p:txBody>
          <a:bodyPr wrap="square" rtlCol="0">
            <a:spAutoFit/>
          </a:bodyPr>
          <a:lstStyle/>
          <a:p>
            <a:pPr algn="just"/>
            <a:r>
              <a:rPr lang="en-US" altLang="en-US" dirty="0"/>
              <a:t>    </a:t>
            </a:r>
            <a:r>
              <a:rPr lang="en-US" dirty="0" err="1"/>
              <a:t>在一个高度分工的社会，你需要的大部分产品无法自己独立制造。例如你需要土豆、铅笔等等，你不得不让别人来提供</a:t>
            </a:r>
            <a:r>
              <a:rPr lang="en-US" dirty="0"/>
              <a:t>。</a:t>
            </a:r>
          </a:p>
          <a:p>
            <a:pPr algn="just"/>
            <a:r>
              <a:rPr lang="en-US" dirty="0"/>
              <a:t>    当社会分工越来越精细后，人们发现解决方法就是把贸易过程分为两步。第一步先用小提琴交换金钱，第二步用钱来交换土豆。此时金钱就是交换中介。只要政府保证美元能够流通，那么它就能充当交换媒介。</a:t>
            </a:r>
          </a:p>
          <a:p>
            <a:pPr algn="just"/>
            <a:r>
              <a:rPr lang="en-US" dirty="0"/>
              <a:t>    </a:t>
            </a:r>
            <a:r>
              <a:rPr lang="en-US" dirty="0" err="1"/>
              <a:t>人们觉得做生意就是为了挣钱，但是</a:t>
            </a:r>
            <a:r>
              <a:rPr lang="en-US" b="1" i="1" dirty="0" err="1">
                <a:solidFill>
                  <a:srgbClr val="FF0000"/>
                </a:solidFill>
              </a:rPr>
              <a:t>金钱只是一种中介，而不是目的。大多数生意的目的是为了创造财富，即做出人们真正需要的东西</a:t>
            </a:r>
            <a:r>
              <a:rPr lang="en-US" b="1" i="1" dirty="0">
                <a:solidFill>
                  <a:srgbClr val="FF0000"/>
                </a:solidFill>
              </a:rPr>
              <a:t>。</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6.4 大饼谬论</a:t>
            </a:r>
          </a:p>
        </p:txBody>
      </p:sp>
      <p:pic>
        <p:nvPicPr>
          <p:cNvPr id="4" name="Content Placeholder 3" descr="6.4大饼谬论"/>
          <p:cNvPicPr>
            <a:picLocks noGrp="1" noChangeAspect="1"/>
          </p:cNvPicPr>
          <p:nvPr>
            <p:ph idx="1"/>
          </p:nvPr>
        </p:nvPicPr>
        <p:blipFill>
          <a:blip r:embed="rId2"/>
          <a:stretch>
            <a:fillRect/>
          </a:stretch>
        </p:blipFill>
        <p:spPr>
          <a:xfrm>
            <a:off x="388620" y="2029460"/>
            <a:ext cx="8046085" cy="4526280"/>
          </a:xfrm>
          <a:prstGeom prst="rect">
            <a:avLst/>
          </a:prstGeom>
        </p:spPr>
      </p:pic>
      <p:sp>
        <p:nvSpPr>
          <p:cNvPr id="5" name="Text Box 4"/>
          <p:cNvSpPr txBox="1"/>
          <p:nvPr/>
        </p:nvSpPr>
        <p:spPr>
          <a:xfrm>
            <a:off x="8652510" y="909000"/>
            <a:ext cx="3343275" cy="5909310"/>
          </a:xfrm>
          <a:prstGeom prst="rect">
            <a:avLst/>
          </a:prstGeom>
          <a:noFill/>
        </p:spPr>
        <p:txBody>
          <a:bodyPr wrap="square" rtlCol="0">
            <a:spAutoFit/>
          </a:bodyPr>
          <a:lstStyle/>
          <a:p>
            <a:pPr algn="just"/>
            <a:r>
              <a:rPr lang="en-US" altLang="en-US" dirty="0"/>
              <a:t>    </a:t>
            </a:r>
            <a:r>
              <a:rPr lang="en-US" dirty="0"/>
              <a:t>谈到财富总额的时候，财富经常被形容为一个大饼。政治家说：你无法把饼做得更大。如果这里的饼指的是某个家庭的银行账户上的金钱数量或者政府某年的税收，这样说是对的。确实无法把饼做得更大</a:t>
            </a:r>
            <a:r>
              <a:rPr lang="en-US" altLang="en-US" dirty="0"/>
              <a:t>。</a:t>
            </a:r>
            <a:endParaRPr lang="en-US" dirty="0"/>
          </a:p>
          <a:p>
            <a:pPr algn="just"/>
            <a:r>
              <a:rPr lang="en-US" dirty="0"/>
              <a:t>    </a:t>
            </a:r>
            <a:r>
              <a:rPr lang="en-US" b="1" i="1" dirty="0"/>
              <a:t>假设你拥有一辆老爷车，亲自动手把它修葺（qì）一新。</a:t>
            </a:r>
            <a:r>
              <a:rPr lang="en-US" b="1" i="1" dirty="0">
                <a:solidFill>
                  <a:srgbClr val="FF0000"/>
                </a:solidFill>
              </a:rPr>
              <a:t>这样做的话，你就创造了财富。因为世界上多了一辆修葺一新的车，世界财富总量就变得更多了一些。</a:t>
            </a:r>
            <a:r>
              <a:rPr lang="en-US" b="1" i="1" dirty="0"/>
              <a:t>如果你把车卖了，你得到的卖车款就比之前卖车得到的钱更多。</a:t>
            </a:r>
          </a:p>
          <a:p>
            <a:pPr algn="just"/>
            <a:r>
              <a:rPr lang="en-US" b="1" i="1" dirty="0"/>
              <a:t>    </a:t>
            </a:r>
            <a:r>
              <a:rPr lang="en-US" b="1" i="1" dirty="0" err="1">
                <a:solidFill>
                  <a:srgbClr val="FF0000"/>
                </a:solidFill>
              </a:rPr>
              <a:t>通过修理一辆老爷车，你使得自己更富有。于此同时，你也并没有使得任何人更贫穷。</a:t>
            </a:r>
            <a:r>
              <a:rPr lang="en-US" b="1" i="1" dirty="0" err="1"/>
              <a:t>所以，财富显然不是一个面积不变的大饼</a:t>
            </a:r>
            <a:r>
              <a:rPr lang="en-US" b="1" i="1" dirty="0"/>
              <a:t>。</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6.5 手工艺人</a:t>
            </a:r>
          </a:p>
        </p:txBody>
      </p:sp>
      <p:pic>
        <p:nvPicPr>
          <p:cNvPr id="4" name="Content Placeholder 3" descr="6.5手工艺人"/>
          <p:cNvPicPr>
            <a:picLocks noGrp="1" noChangeAspect="1"/>
          </p:cNvPicPr>
          <p:nvPr>
            <p:ph idx="1"/>
          </p:nvPr>
        </p:nvPicPr>
        <p:blipFill>
          <a:blip r:embed="rId2"/>
          <a:stretch>
            <a:fillRect/>
          </a:stretch>
        </p:blipFill>
        <p:spPr>
          <a:xfrm>
            <a:off x="339090" y="1996440"/>
            <a:ext cx="8046085" cy="4526280"/>
          </a:xfrm>
          <a:prstGeom prst="rect">
            <a:avLst/>
          </a:prstGeom>
        </p:spPr>
      </p:pic>
      <p:sp>
        <p:nvSpPr>
          <p:cNvPr id="5" name="Text Box 4"/>
          <p:cNvSpPr txBox="1"/>
          <p:nvPr/>
        </p:nvSpPr>
        <p:spPr>
          <a:xfrm>
            <a:off x="8638540" y="1020445"/>
            <a:ext cx="3310255" cy="5632311"/>
          </a:xfrm>
          <a:prstGeom prst="rect">
            <a:avLst/>
          </a:prstGeom>
          <a:noFill/>
        </p:spPr>
        <p:txBody>
          <a:bodyPr wrap="square" rtlCol="0">
            <a:spAutoFit/>
          </a:bodyPr>
          <a:lstStyle/>
          <a:p>
            <a:pPr algn="just"/>
            <a:r>
              <a:rPr lang="en-US" altLang="en-US" dirty="0"/>
              <a:t>    </a:t>
            </a:r>
            <a:r>
              <a:rPr lang="en-US" dirty="0"/>
              <a:t>最可能明白财富是被创造出来的人就是那些善于制作东西的人，也就是手工艺人。目前现存的最大的手工艺人群体就是程序员。程序员坐在电脑前就能创造财富。</a:t>
            </a:r>
            <a:r>
              <a:rPr lang="en-US" b="1" i="1" dirty="0">
                <a:solidFill>
                  <a:srgbClr val="FF0000"/>
                </a:solidFill>
              </a:rPr>
              <a:t>优秀的软件本身就是一件有价值的东西。</a:t>
            </a:r>
            <a:endParaRPr lang="en-US" dirty="0"/>
          </a:p>
          <a:p>
            <a:pPr algn="just"/>
            <a:r>
              <a:rPr lang="en-US" dirty="0"/>
              <a:t>    </a:t>
            </a:r>
            <a:r>
              <a:rPr lang="en-US" b="1" i="1" dirty="0">
                <a:solidFill>
                  <a:srgbClr val="FF0000"/>
                </a:solidFill>
              </a:rPr>
              <a:t>创造出来的财富不一定非要通过出售来实现价值。</a:t>
            </a:r>
            <a:r>
              <a:rPr lang="en-US" dirty="0"/>
              <a:t>至少直到现在，科学家一直在把他们创造的财富真正地捐献给社会。</a:t>
            </a:r>
            <a:r>
              <a:rPr lang="en-US" b="1" i="1" dirty="0">
                <a:solidFill>
                  <a:srgbClr val="FF0000"/>
                </a:solidFill>
              </a:rPr>
              <a:t>青霉素的发现使得我们所有人都变得更富有，因为从此我们死于细菌感染的可能性变小了。</a:t>
            </a:r>
            <a:r>
              <a:rPr lang="en-US" dirty="0"/>
              <a:t>人们需要的东西就是财富，治愈疾病肯定就是人们需要的东西。同样的，</a:t>
            </a:r>
            <a:r>
              <a:rPr lang="en-US" b="1" i="1" dirty="0">
                <a:solidFill>
                  <a:srgbClr val="FF0000"/>
                </a:solidFill>
              </a:rPr>
              <a:t>黑客经常开发开源软件让所有人免费使用，以此把自己的工作捐献给社会。</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6.6 工作是什么</a:t>
            </a:r>
          </a:p>
        </p:txBody>
      </p:sp>
      <p:pic>
        <p:nvPicPr>
          <p:cNvPr id="4" name="Content Placeholder 3" descr="6.6工作是什么"/>
          <p:cNvPicPr>
            <a:picLocks noGrp="1" noChangeAspect="1"/>
          </p:cNvPicPr>
          <p:nvPr>
            <p:ph idx="1"/>
          </p:nvPr>
        </p:nvPicPr>
        <p:blipFill>
          <a:blip r:embed="rId2"/>
          <a:stretch>
            <a:fillRect/>
          </a:stretch>
        </p:blipFill>
        <p:spPr>
          <a:xfrm>
            <a:off x="380365" y="1988185"/>
            <a:ext cx="8046085" cy="4526280"/>
          </a:xfrm>
          <a:prstGeom prst="rect">
            <a:avLst/>
          </a:prstGeom>
        </p:spPr>
      </p:pic>
      <p:sp>
        <p:nvSpPr>
          <p:cNvPr id="5" name="Text Box 4"/>
          <p:cNvSpPr txBox="1"/>
          <p:nvPr/>
        </p:nvSpPr>
        <p:spPr>
          <a:xfrm>
            <a:off x="8704580" y="1052195"/>
            <a:ext cx="3259455" cy="5631180"/>
          </a:xfrm>
          <a:prstGeom prst="rect">
            <a:avLst/>
          </a:prstGeom>
          <a:noFill/>
        </p:spPr>
        <p:txBody>
          <a:bodyPr wrap="square" rtlCol="0">
            <a:spAutoFit/>
          </a:bodyPr>
          <a:lstStyle/>
          <a:p>
            <a:r>
              <a:rPr lang="en-US" altLang="en-US" dirty="0"/>
              <a:t>    </a:t>
            </a:r>
            <a:r>
              <a:rPr lang="en-US" dirty="0"/>
              <a:t>当你为一家公司工作时，公司内部的各种层级使得一个观点会变得不容易察觉。你在公司内部所做的工作是与许多人一起合作完成的，你只是其中一分子。</a:t>
            </a:r>
            <a:r>
              <a:rPr lang="en-US" b="1" i="1" dirty="0">
                <a:solidFill>
                  <a:srgbClr val="FF0000"/>
                </a:solidFill>
              </a:rPr>
              <a:t>你觉得自己是为公司的需求而工作，可能不会觉察到你其实是为了满足顾客的某种需求工作。</a:t>
            </a:r>
            <a:endParaRPr lang="en-US" dirty="0"/>
          </a:p>
          <a:p>
            <a:r>
              <a:rPr lang="en-US" dirty="0"/>
              <a:t>    一个大学毕业生总是想“我需要一份工作”，别人也是这么对他说的。更直接的表达方式应该是“你需要去做一些人们需要的东西”。即使不加入公司，你也能做到。公司不过是一群人在一起工作，共同做出某些人们需要的东西。</a:t>
            </a:r>
          </a:p>
          <a:p>
            <a:r>
              <a:rPr lang="en-US" dirty="0"/>
              <a:t>    </a:t>
            </a:r>
            <a:r>
              <a:rPr lang="en-US" b="1" i="1" dirty="0" err="1">
                <a:solidFill>
                  <a:srgbClr val="FF0000"/>
                </a:solidFill>
              </a:rPr>
              <a:t>真正重要的是做出人们需要的东西，而不是加入某个公司</a:t>
            </a:r>
            <a:r>
              <a:rPr lang="en-US" b="1" i="1" dirty="0">
                <a:solidFill>
                  <a:srgbClr val="FF0000"/>
                </a:solidFill>
              </a:rPr>
              <a:t>。</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6.7 更努力地工作</a:t>
            </a:r>
          </a:p>
        </p:txBody>
      </p:sp>
      <p:pic>
        <p:nvPicPr>
          <p:cNvPr id="4" name="Content Placeholder 3" descr="6.7更努力地工作"/>
          <p:cNvPicPr>
            <a:picLocks noGrp="1" noChangeAspect="1"/>
          </p:cNvPicPr>
          <p:nvPr>
            <p:ph idx="1"/>
          </p:nvPr>
        </p:nvPicPr>
        <p:blipFill>
          <a:blip r:embed="rId2"/>
          <a:stretch>
            <a:fillRect/>
          </a:stretch>
        </p:blipFill>
        <p:spPr>
          <a:xfrm>
            <a:off x="438150" y="1913890"/>
            <a:ext cx="8046085" cy="4526280"/>
          </a:xfrm>
          <a:prstGeom prst="rect">
            <a:avLst/>
          </a:prstGeom>
        </p:spPr>
      </p:pic>
      <p:sp>
        <p:nvSpPr>
          <p:cNvPr id="5" name="Text Box 4"/>
          <p:cNvSpPr txBox="1"/>
          <p:nvPr/>
        </p:nvSpPr>
        <p:spPr>
          <a:xfrm>
            <a:off x="8538470" y="1590687"/>
            <a:ext cx="3605530" cy="5078313"/>
          </a:xfrm>
          <a:prstGeom prst="rect">
            <a:avLst/>
          </a:prstGeom>
          <a:noFill/>
        </p:spPr>
        <p:txBody>
          <a:bodyPr wrap="square" rtlCol="0">
            <a:spAutoFit/>
          </a:bodyPr>
          <a:lstStyle/>
          <a:p>
            <a:pPr algn="just"/>
            <a:r>
              <a:rPr lang="en-US" altLang="en-US" dirty="0"/>
              <a:t>    </a:t>
            </a:r>
            <a:r>
              <a:rPr lang="en-US" dirty="0" err="1"/>
              <a:t>销售员因为薪水往往是销售额的一个百分比，如果一个销售员想更努力地工作，他马上就可以这样做，并且自动按比例得到更多的报酬</a:t>
            </a:r>
            <a:r>
              <a:rPr lang="en-US" dirty="0"/>
              <a:t>。</a:t>
            </a:r>
          </a:p>
          <a:p>
            <a:r>
              <a:rPr lang="en-US" dirty="0"/>
              <a:t>    </a:t>
            </a:r>
            <a:r>
              <a:rPr lang="en-US" dirty="0" err="1"/>
              <a:t>公司不可能对每个人都像销售员那样支付薪水</a:t>
            </a:r>
            <a:r>
              <a:rPr lang="en-US" dirty="0"/>
              <a:t>。</a:t>
            </a:r>
          </a:p>
          <a:p>
            <a:r>
              <a:rPr lang="en-US" dirty="0"/>
              <a:t>    </a:t>
            </a:r>
            <a:r>
              <a:rPr lang="en-US" b="1" i="1" dirty="0"/>
              <a:t>假设有一家公司制造某种消费品，工程师为它实现各种功能，设计师为它设计一个漂亮的外壳，营销人员让顾客相信这是值得拥有的商品。请问如何评价每个人对这个商品销售额的贡献？</a:t>
            </a:r>
            <a:endParaRPr lang="en-US" dirty="0"/>
          </a:p>
          <a:p>
            <a:r>
              <a:rPr lang="en-US" dirty="0"/>
              <a:t>    你想更努力地工作，但是你的工作与其他许多人的工作混杂在一起，这样就产生了问题。</a:t>
            </a:r>
            <a:r>
              <a:rPr lang="en-US" b="1" i="1" dirty="0">
                <a:solidFill>
                  <a:srgbClr val="FF0000"/>
                </a:solidFill>
                <a:effectLst/>
              </a:rPr>
              <a:t>在大公司中，个人的表现无法单独测量，</a:t>
            </a:r>
            <a:r>
              <a:rPr lang="en-US" dirty="0"/>
              <a:t>公司里其他人会拖累你。</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6.8 可测量性和可放大性</a:t>
            </a:r>
          </a:p>
        </p:txBody>
      </p:sp>
      <p:pic>
        <p:nvPicPr>
          <p:cNvPr id="4" name="Content Placeholder 3" descr="6.8可测量性和可放大性"/>
          <p:cNvPicPr>
            <a:picLocks noGrp="1" noChangeAspect="1"/>
          </p:cNvPicPr>
          <p:nvPr>
            <p:ph idx="1"/>
          </p:nvPr>
        </p:nvPicPr>
        <p:blipFill>
          <a:blip r:embed="rId2"/>
          <a:stretch>
            <a:fillRect/>
          </a:stretch>
        </p:blipFill>
        <p:spPr>
          <a:xfrm>
            <a:off x="462915" y="1946910"/>
            <a:ext cx="8046085" cy="4526280"/>
          </a:xfrm>
          <a:prstGeom prst="rect">
            <a:avLst/>
          </a:prstGeom>
        </p:spPr>
      </p:pic>
      <p:sp>
        <p:nvSpPr>
          <p:cNvPr id="5" name="Text Box 4"/>
          <p:cNvSpPr txBox="1"/>
          <p:nvPr/>
        </p:nvSpPr>
        <p:spPr>
          <a:xfrm>
            <a:off x="8714740" y="1367155"/>
            <a:ext cx="3326765" cy="5354320"/>
          </a:xfrm>
          <a:prstGeom prst="rect">
            <a:avLst/>
          </a:prstGeom>
          <a:noFill/>
        </p:spPr>
        <p:txBody>
          <a:bodyPr wrap="square" rtlCol="0">
            <a:spAutoFit/>
          </a:bodyPr>
          <a:lstStyle/>
          <a:p>
            <a:pPr algn="just"/>
            <a:r>
              <a:rPr lang="en-US" altLang="en-US" dirty="0"/>
              <a:t>    </a:t>
            </a:r>
            <a:r>
              <a:rPr lang="en-US" dirty="0" err="1"/>
              <a:t>要致富，你需要两样东西：</a:t>
            </a:r>
            <a:r>
              <a:rPr lang="en-US" b="1" i="1" dirty="0" err="1">
                <a:solidFill>
                  <a:srgbClr val="FF0000"/>
                </a:solidFill>
              </a:rPr>
              <a:t>可测量性和可放大性</a:t>
            </a:r>
            <a:r>
              <a:rPr lang="en-US" dirty="0"/>
              <a:t>。</a:t>
            </a:r>
          </a:p>
          <a:p>
            <a:pPr algn="just"/>
            <a:r>
              <a:rPr lang="en-US" dirty="0"/>
              <a:t>    </a:t>
            </a:r>
            <a:r>
              <a:rPr lang="en-US" b="1" i="1" dirty="0" err="1">
                <a:solidFill>
                  <a:srgbClr val="FF0000"/>
                </a:solidFill>
              </a:rPr>
              <a:t>可测量性指的是你的职位产生的业绩应该是可测量的。否则你做得再多，也不会得到更多的报酬</a:t>
            </a:r>
            <a:r>
              <a:rPr lang="en-US" altLang="en-US" b="1" i="1" dirty="0">
                <a:solidFill>
                  <a:srgbClr val="FF0000"/>
                </a:solidFill>
              </a:rPr>
              <a:t>。</a:t>
            </a:r>
            <a:endParaRPr lang="en-US" altLang="en-US" dirty="0"/>
          </a:p>
          <a:p>
            <a:pPr algn="just"/>
            <a:r>
              <a:rPr lang="en-US" altLang="en-US" dirty="0"/>
              <a:t>    </a:t>
            </a:r>
            <a:r>
              <a:rPr lang="en-US" dirty="0"/>
              <a:t>另一点是</a:t>
            </a:r>
            <a:r>
              <a:rPr lang="en-US" b="1" i="1" dirty="0">
                <a:solidFill>
                  <a:srgbClr val="FF0000"/>
                </a:solidFill>
              </a:rPr>
              <a:t>可放大性</a:t>
            </a:r>
            <a:r>
              <a:rPr lang="en-US" dirty="0"/>
              <a:t>，这指的是说</a:t>
            </a:r>
            <a:r>
              <a:rPr lang="en-US" b="1" i="1" dirty="0">
                <a:solidFill>
                  <a:srgbClr val="FF0000"/>
                </a:solidFill>
              </a:rPr>
              <a:t>你做出的决定能够产生巨大的效应</a:t>
            </a:r>
            <a:r>
              <a:rPr lang="en-US" dirty="0"/>
              <a:t>。有一个办法可以发现是否存在可放大性，那就是看失败的可能性。</a:t>
            </a:r>
            <a:r>
              <a:rPr lang="en-US" b="1" i="1" dirty="0">
                <a:solidFill>
                  <a:srgbClr val="FF0000"/>
                </a:solidFill>
              </a:rPr>
              <a:t>如果你有一个令你感到安全的工作，因为没有危险，就几乎等于没有可放大性。</a:t>
            </a:r>
          </a:p>
          <a:p>
            <a:pPr algn="just"/>
            <a:r>
              <a:rPr lang="en-US" dirty="0"/>
              <a:t>    </a:t>
            </a:r>
            <a:r>
              <a:rPr lang="en-US" dirty="0" err="1"/>
              <a:t>如果你想</a:t>
            </a:r>
            <a:r>
              <a:rPr lang="en-US" b="1" i="1" dirty="0" err="1"/>
              <a:t>同时具备可测量性和可放大性，</a:t>
            </a:r>
            <a:r>
              <a:rPr lang="en-US" dirty="0" err="1"/>
              <a:t>不一定非要当上CEO或者电影明星不可。你</a:t>
            </a:r>
            <a:r>
              <a:rPr lang="en-US" b="1" i="1" dirty="0" err="1"/>
              <a:t>只需成为某个攻克难题的小团体的一部分</a:t>
            </a:r>
            <a:r>
              <a:rPr lang="en-US" dirty="0" err="1"/>
              <a:t>就可以了</a:t>
            </a:r>
            <a:r>
              <a:rPr lang="en-US" dirty="0"/>
              <a:t>。</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altLang="en-US" b="1" i="1">
                <a:solidFill>
                  <a:srgbClr val="C00000"/>
                </a:solidFill>
              </a:rPr>
              <a:t>6.9 小团体=可测量性</a:t>
            </a:r>
          </a:p>
        </p:txBody>
      </p:sp>
      <p:pic>
        <p:nvPicPr>
          <p:cNvPr id="4" name="Content Placeholder 3" descr="6.9小团体=可测量性"/>
          <p:cNvPicPr>
            <a:picLocks noGrp="1" noChangeAspect="1"/>
          </p:cNvPicPr>
          <p:nvPr>
            <p:ph idx="1"/>
          </p:nvPr>
        </p:nvPicPr>
        <p:blipFill>
          <a:blip r:embed="rId2"/>
          <a:stretch>
            <a:fillRect/>
          </a:stretch>
        </p:blipFill>
        <p:spPr>
          <a:xfrm>
            <a:off x="446405" y="1922145"/>
            <a:ext cx="8046085" cy="4526280"/>
          </a:xfrm>
          <a:prstGeom prst="rect">
            <a:avLst/>
          </a:prstGeom>
        </p:spPr>
      </p:pic>
      <p:sp>
        <p:nvSpPr>
          <p:cNvPr id="5" name="Text Box 4"/>
          <p:cNvSpPr txBox="1"/>
          <p:nvPr/>
        </p:nvSpPr>
        <p:spPr>
          <a:xfrm>
            <a:off x="8722995" y="808355"/>
            <a:ext cx="3293110" cy="5909310"/>
          </a:xfrm>
          <a:prstGeom prst="rect">
            <a:avLst/>
          </a:prstGeom>
          <a:noFill/>
        </p:spPr>
        <p:txBody>
          <a:bodyPr wrap="square" rtlCol="0">
            <a:spAutoFit/>
          </a:bodyPr>
          <a:lstStyle/>
          <a:p>
            <a:pPr algn="just"/>
            <a:r>
              <a:rPr lang="en-US" altLang="en-US" dirty="0"/>
              <a:t>    </a:t>
            </a:r>
            <a:r>
              <a:rPr lang="en-US" dirty="0"/>
              <a:t>大公司就像巨型的古罗马战舰，一千个划船手共同划桨，推动它前进。但是，两个因素使得它快不起来。一个因素是，每个划船手看不见自己更努力划桨有何不同；另一个因素是，一千人的团队使得任何个人的努力都被大大地平均化了。</a:t>
            </a:r>
          </a:p>
          <a:p>
            <a:pPr algn="just"/>
            <a:r>
              <a:rPr lang="en-US" dirty="0"/>
              <a:t>    乔布斯曾经说过，</a:t>
            </a:r>
            <a:r>
              <a:rPr lang="en-US" b="1" i="1" dirty="0">
                <a:solidFill>
                  <a:srgbClr val="FF0000"/>
                </a:solidFill>
              </a:rPr>
              <a:t>创业的成败取决于最早加入公司的那十个人。</a:t>
            </a:r>
            <a:r>
              <a:rPr lang="en-US" dirty="0"/>
              <a:t>我基本同意这个观点。小团队的优势不在于它本身的小，而在于你可以选择成员。</a:t>
            </a:r>
            <a:r>
              <a:rPr lang="en-US" b="1" i="1" dirty="0">
                <a:solidFill>
                  <a:srgbClr val="FF0000"/>
                </a:solidFill>
              </a:rPr>
              <a:t>我们不需要小村庄的那种“小”，而需要全明星第一阵容的那种“小”。</a:t>
            </a:r>
            <a:endParaRPr lang="en-US" dirty="0"/>
          </a:p>
          <a:p>
            <a:pPr algn="just"/>
            <a:r>
              <a:rPr lang="en-US" dirty="0"/>
              <a:t>    </a:t>
            </a:r>
            <a:r>
              <a:rPr lang="en-US" b="1" i="1" dirty="0" err="1">
                <a:solidFill>
                  <a:srgbClr val="FF0000"/>
                </a:solidFill>
              </a:rPr>
              <a:t>一个非常能干而且在乎回报的人，通常在同类人组成的小团队中会有更出色的表现</a:t>
            </a:r>
            <a:r>
              <a:rPr lang="en-US" b="1" i="1" dirty="0">
                <a:solidFill>
                  <a:srgbClr val="FF0000"/>
                </a:solidFill>
              </a:rPr>
              <a:t>，</a:t>
            </a:r>
          </a:p>
          <a:p>
            <a:pPr algn="just"/>
            <a:r>
              <a:rPr lang="en-US" b="1" i="1" dirty="0" err="1">
                <a:solidFill>
                  <a:srgbClr val="FF0000"/>
                </a:solidFill>
              </a:rPr>
              <a:t>自己也会感到更满意</a:t>
            </a:r>
            <a:r>
              <a:rPr lang="en-US" b="1" i="1" dirty="0">
                <a:solidFill>
                  <a:srgbClr val="FF0000"/>
                </a:solidFill>
              </a:rPr>
              <a:t>。</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DA6CC4-7805-83BE-FBF3-AD1FACADEFF9}"/>
              </a:ext>
            </a:extLst>
          </p:cNvPr>
          <p:cNvGraphicFramePr>
            <a:graphicFrameLocks noGrp="1"/>
          </p:cNvGraphicFramePr>
          <p:nvPr>
            <p:extLst>
              <p:ext uri="{D42A27DB-BD31-4B8C-83A1-F6EECF244321}">
                <p14:modId xmlns:p14="http://schemas.microsoft.com/office/powerpoint/2010/main" val="3742598853"/>
              </p:ext>
            </p:extLst>
          </p:nvPr>
        </p:nvGraphicFramePr>
        <p:xfrm>
          <a:off x="0" y="6381000"/>
          <a:ext cx="5088000" cy="409441"/>
        </p:xfrm>
        <a:graphic>
          <a:graphicData uri="http://schemas.openxmlformats.org/drawingml/2006/table">
            <a:tbl>
              <a:tblPr firstRow="1" bandRow="1">
                <a:tableStyleId>{5C22544A-7EE6-4342-B048-85BDC9FD1C3A}</a:tableStyleId>
              </a:tblPr>
              <a:tblGrid>
                <a:gridCol w="1017600">
                  <a:extLst>
                    <a:ext uri="{9D8B030D-6E8A-4147-A177-3AD203B41FA5}">
                      <a16:colId xmlns:a16="http://schemas.microsoft.com/office/drawing/2014/main" val="3559228905"/>
                    </a:ext>
                  </a:extLst>
                </a:gridCol>
                <a:gridCol w="758400">
                  <a:extLst>
                    <a:ext uri="{9D8B030D-6E8A-4147-A177-3AD203B41FA5}">
                      <a16:colId xmlns:a16="http://schemas.microsoft.com/office/drawing/2014/main" val="4195464410"/>
                    </a:ext>
                  </a:extLst>
                </a:gridCol>
                <a:gridCol w="720000">
                  <a:extLst>
                    <a:ext uri="{9D8B030D-6E8A-4147-A177-3AD203B41FA5}">
                      <a16:colId xmlns:a16="http://schemas.microsoft.com/office/drawing/2014/main" val="1813536104"/>
                    </a:ext>
                  </a:extLst>
                </a:gridCol>
                <a:gridCol w="1574400">
                  <a:extLst>
                    <a:ext uri="{9D8B030D-6E8A-4147-A177-3AD203B41FA5}">
                      <a16:colId xmlns:a16="http://schemas.microsoft.com/office/drawing/2014/main" val="2432553161"/>
                    </a:ext>
                  </a:extLst>
                </a:gridCol>
                <a:gridCol w="1017600">
                  <a:extLst>
                    <a:ext uri="{9D8B030D-6E8A-4147-A177-3AD203B41FA5}">
                      <a16:colId xmlns:a16="http://schemas.microsoft.com/office/drawing/2014/main" val="3072980773"/>
                    </a:ext>
                  </a:extLst>
                </a:gridCol>
              </a:tblGrid>
              <a:tr h="409441">
                <a:tc>
                  <a:txBody>
                    <a:bodyPr/>
                    <a:lstStyle/>
                    <a:p>
                      <a:pPr algn="ctr"/>
                      <a:r>
                        <a:rPr lang="en-US" altLang="zh-CN" dirty="0"/>
                        <a:t>Normal</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tc>
                  <a:txBody>
                    <a:bodyPr/>
                    <a:lstStyle/>
                    <a:p>
                      <a:pPr algn="ctr"/>
                      <a:r>
                        <a:rPr lang="en-US" altLang="zh-CN" dirty="0"/>
                        <a:t>RO</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50000"/>
                        <a:lumOff val="50000"/>
                      </a:schemeClr>
                    </a:solidFill>
                  </a:tcPr>
                </a:tc>
                <a:tc>
                  <a:txBody>
                    <a:bodyPr/>
                    <a:lstStyle/>
                    <a:p>
                      <a:pPr algn="ctr"/>
                      <a:r>
                        <a:rPr lang="en-US" altLang="zh-CN" dirty="0" err="1"/>
                        <a:t>unix</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altLang="zh-CN" dirty="0"/>
                        <a:t>18:7/16(44%)</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ltLang="zh-CN" dirty="0" err="1"/>
                        <a:t>NoWrap</a:t>
                      </a: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845960654"/>
                  </a:ext>
                </a:extLst>
              </a:tr>
            </a:tbl>
          </a:graphicData>
        </a:graphic>
      </p:graphicFrame>
      <p:sp>
        <p:nvSpPr>
          <p:cNvPr id="11" name="Text Box 2">
            <a:extLst>
              <a:ext uri="{FF2B5EF4-FFF2-40B4-BE49-F238E27FC236}">
                <a16:creationId xmlns:a16="http://schemas.microsoft.com/office/drawing/2014/main" id="{D0B5AB03-8C61-5521-A2D5-C7E2FB0E894B}"/>
              </a:ext>
            </a:extLst>
          </p:cNvPr>
          <p:cNvSpPr txBox="1"/>
          <p:nvPr/>
        </p:nvSpPr>
        <p:spPr>
          <a:xfrm>
            <a:off x="-544572" y="981000"/>
            <a:ext cx="7432572" cy="5509200"/>
          </a:xfrm>
          <a:prstGeom prst="rect">
            <a:avLst/>
          </a:prstGeom>
          <a:noFill/>
        </p:spPr>
        <p:txBody>
          <a:bodyPr wrap="square" rtlCol="0">
            <a:spAutoFit/>
          </a:bodyPr>
          <a:lstStyle/>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1</a:t>
            </a:r>
            <a:r>
              <a:rPr lang="en-US" altLang="en-US" sz="2200" b="1" i="1" dirty="0">
                <a:solidFill>
                  <a:srgbClr val="00B050"/>
                </a:solidFill>
              </a:rPr>
              <a:t># </a:t>
            </a:r>
            <a:r>
              <a:rPr lang="en-US" altLang="en-US" sz="2200" b="1" i="1" dirty="0" err="1">
                <a:solidFill>
                  <a:srgbClr val="00B050"/>
                </a:solidFill>
              </a:rPr>
              <a:t>全书纵览</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2</a:t>
            </a:r>
            <a:r>
              <a:rPr lang="en-US" altLang="en-US" sz="2200" b="1" i="1" dirty="0">
                <a:solidFill>
                  <a:srgbClr val="00B050"/>
                </a:solidFill>
              </a:rPr>
              <a:t>    ## 01. </a:t>
            </a:r>
            <a:r>
              <a:rPr lang="en-US" altLang="en-US" sz="2200" b="1" i="1" dirty="0" err="1">
                <a:solidFill>
                  <a:srgbClr val="00B050"/>
                </a:solidFill>
              </a:rPr>
              <a:t>为什么书呆子不受欢迎</a:t>
            </a:r>
            <a:r>
              <a:rPr lang="en-US" altLang="en-US" sz="2200" b="1" i="1" dirty="0">
                <a:solidFill>
                  <a:srgbClr val="00B050"/>
                </a:solidFill>
              </a:rPr>
              <a:t>?</a:t>
            </a: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3</a:t>
            </a:r>
            <a:r>
              <a:rPr lang="en-US" altLang="en-US" sz="2200" b="1" i="1" dirty="0">
                <a:solidFill>
                  <a:srgbClr val="00B050"/>
                </a:solidFill>
              </a:rPr>
              <a:t>    ## 02. </a:t>
            </a:r>
            <a:r>
              <a:rPr lang="en-US" altLang="en-US" sz="2200" b="1" i="1" dirty="0" err="1">
                <a:solidFill>
                  <a:srgbClr val="00B050"/>
                </a:solidFill>
              </a:rPr>
              <a:t>黑客与画家</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4</a:t>
            </a:r>
            <a:r>
              <a:rPr lang="en-US" altLang="en-US" sz="2200" b="1" i="1" dirty="0">
                <a:solidFill>
                  <a:srgbClr val="00B050"/>
                </a:solidFill>
              </a:rPr>
              <a:t>    ## 03. </a:t>
            </a:r>
            <a:r>
              <a:rPr lang="en-US" altLang="en-US" sz="2200" b="1" i="1" dirty="0" err="1">
                <a:solidFill>
                  <a:srgbClr val="00B050"/>
                </a:solidFill>
              </a:rPr>
              <a:t>不能说的话</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5</a:t>
            </a:r>
            <a:r>
              <a:rPr lang="en-US" altLang="en-US" sz="2200" b="1" i="1" dirty="0">
                <a:solidFill>
                  <a:srgbClr val="00B050"/>
                </a:solidFill>
              </a:rPr>
              <a:t>    ## 04. </a:t>
            </a:r>
            <a:r>
              <a:rPr lang="en-US" altLang="en-US" sz="2200" b="1" i="1" dirty="0" err="1">
                <a:solidFill>
                  <a:srgbClr val="00B050"/>
                </a:solidFill>
              </a:rPr>
              <a:t>良好的坏习惯</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6</a:t>
            </a:r>
            <a:r>
              <a:rPr lang="en-US" altLang="en-US" sz="2200" b="1" i="1" dirty="0">
                <a:solidFill>
                  <a:srgbClr val="00B050"/>
                </a:solidFill>
              </a:rPr>
              <a:t>    ## 05. </a:t>
            </a:r>
            <a:r>
              <a:rPr lang="en-US" altLang="en-US" sz="2200" b="1" i="1" dirty="0" err="1">
                <a:solidFill>
                  <a:srgbClr val="00B050"/>
                </a:solidFill>
              </a:rPr>
              <a:t>另一条路</a:t>
            </a:r>
            <a:endParaRPr lang="en-US" altLang="en-US" sz="2200" dirty="0">
              <a:solidFill>
                <a:srgbClr val="00B050"/>
              </a:solidFill>
            </a:endParaRPr>
          </a:p>
          <a:p>
            <a:pPr lvl="1"/>
            <a:r>
              <a:rPr lang="en-US" altLang="en-US" sz="2200" b="1" dirty="0">
                <a:solidFill>
                  <a:srgbClr val="FFFFFF"/>
                </a:solidFill>
                <a:highlight>
                  <a:srgbClr val="808080"/>
                </a:highlight>
              </a:rPr>
              <a:t> </a:t>
            </a:r>
            <a:r>
              <a:rPr lang="en-US" altLang="en-US" sz="2200" b="1" dirty="0">
                <a:solidFill>
                  <a:srgbClr val="FFFF00"/>
                </a:solidFill>
                <a:highlight>
                  <a:srgbClr val="808080"/>
                </a:highlight>
              </a:rPr>
              <a:t>7</a:t>
            </a:r>
            <a:r>
              <a:rPr lang="en-US" altLang="en-US" sz="2200" b="1" u="sng" dirty="0">
                <a:solidFill>
                  <a:srgbClr val="FFFFFF"/>
                </a:solidFill>
              </a:rPr>
              <a:t>        06. </a:t>
            </a:r>
            <a:r>
              <a:rPr lang="en-US" altLang="en-US" sz="2200" b="1" u="sng" dirty="0" err="1">
                <a:solidFill>
                  <a:srgbClr val="FFFFFF"/>
                </a:solidFill>
              </a:rPr>
              <a:t>如何创造财富</a:t>
            </a:r>
            <a:r>
              <a:rPr lang="en-US" altLang="en-US" sz="2200" b="1" u="sng" dirty="0">
                <a:solidFill>
                  <a:srgbClr val="FFFFFF"/>
                </a:solidFill>
                <a:highlight>
                  <a:srgbClr val="808080"/>
                </a:highlight>
              </a:rPr>
              <a:t>?</a:t>
            </a:r>
            <a:r>
              <a:rPr lang="en-US" altLang="en-US" sz="2200" b="1" u="sng" dirty="0">
                <a:solidFill>
                  <a:srgbClr val="FFFFFF"/>
                </a:solidFill>
                <a:highlight>
                  <a:srgbClr val="00FF00"/>
                </a:highlight>
              </a:rPr>
              <a:t> </a:t>
            </a:r>
            <a:r>
              <a:rPr lang="en-US" altLang="en-US" sz="2200" b="1" u="sng" dirty="0">
                <a:solidFill>
                  <a:srgbClr val="FFFFFF"/>
                </a:solidFill>
              </a:rPr>
              <a:t>              </a:t>
            </a:r>
            <a:endParaRPr lang="en-US" altLang="en-US" sz="2200" u="sng" dirty="0">
              <a:solidFill>
                <a:srgbClr val="FFFFFF"/>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8</a:t>
            </a:r>
            <a:r>
              <a:rPr lang="en-US" altLang="en-US" sz="2200" b="1" i="1" dirty="0">
                <a:solidFill>
                  <a:srgbClr val="00B050"/>
                </a:solidFill>
              </a:rPr>
              <a:t>    ## 07. </a:t>
            </a:r>
            <a:r>
              <a:rPr lang="en-US" altLang="en-US" sz="2200" b="1" i="1" dirty="0" err="1">
                <a:solidFill>
                  <a:srgbClr val="00B050"/>
                </a:solidFill>
              </a:rPr>
              <a:t>关注贫富分化</a:t>
            </a:r>
            <a:endParaRPr lang="en-US" altLang="en-US" sz="2200" b="1" i="1" dirty="0">
              <a:solidFill>
                <a:srgbClr val="00B050"/>
              </a:solidFill>
            </a:endParaRPr>
          </a:p>
          <a:p>
            <a:pPr lvl="1"/>
            <a:r>
              <a:rPr lang="en-US" altLang="en-US" sz="2200" b="1" i="1" dirty="0">
                <a:solidFill>
                  <a:srgbClr val="00B050"/>
                </a:solidFill>
                <a:highlight>
                  <a:srgbClr val="808080"/>
                </a:highlight>
              </a:rPr>
              <a:t> </a:t>
            </a:r>
            <a:r>
              <a:rPr lang="en-US" altLang="en-US" sz="2200" b="1" i="1" dirty="0">
                <a:solidFill>
                  <a:srgbClr val="FFFF00"/>
                </a:solidFill>
                <a:highlight>
                  <a:srgbClr val="808080"/>
                </a:highlight>
              </a:rPr>
              <a:t>9</a:t>
            </a:r>
            <a:r>
              <a:rPr lang="en-US" altLang="en-US" sz="2200" b="1" i="1" dirty="0">
                <a:solidFill>
                  <a:srgbClr val="00B050"/>
                </a:solidFill>
              </a:rPr>
              <a:t>    ## 08. </a:t>
            </a:r>
            <a:r>
              <a:rPr lang="en-US" altLang="en-US" sz="2200" b="1" i="1" dirty="0" err="1">
                <a:solidFill>
                  <a:srgbClr val="00B050"/>
                </a:solidFill>
              </a:rPr>
              <a:t>防止垃圾邮件的一种方法</a:t>
            </a:r>
            <a:endParaRPr lang="en-US" altLang="en-US" sz="2200" b="1" i="1" dirty="0">
              <a:solidFill>
                <a:srgbClr val="00B050"/>
              </a:solidFill>
            </a:endParaRPr>
          </a:p>
          <a:p>
            <a:pPr lvl="1"/>
            <a:r>
              <a:rPr lang="en-US" altLang="en-US" sz="2200" b="1" i="1" dirty="0">
                <a:solidFill>
                  <a:srgbClr val="FFFF00"/>
                </a:solidFill>
                <a:highlight>
                  <a:srgbClr val="808080"/>
                </a:highlight>
              </a:rPr>
              <a:t>10</a:t>
            </a:r>
            <a:r>
              <a:rPr lang="en-US" altLang="en-US" sz="2200" b="1" i="1" dirty="0">
                <a:solidFill>
                  <a:srgbClr val="00B050"/>
                </a:solidFill>
              </a:rPr>
              <a:t>    ## 09. </a:t>
            </a:r>
            <a:r>
              <a:rPr lang="en-US" altLang="en-US" sz="2200" b="1" i="1" dirty="0" err="1">
                <a:solidFill>
                  <a:srgbClr val="00B050"/>
                </a:solidFill>
              </a:rPr>
              <a:t>设计者的品味</a:t>
            </a:r>
            <a:endParaRPr lang="en-US" altLang="en-US" sz="2200" b="1" i="1" dirty="0">
              <a:solidFill>
                <a:srgbClr val="00B050"/>
              </a:solidFill>
            </a:endParaRPr>
          </a:p>
          <a:p>
            <a:pPr lvl="1"/>
            <a:r>
              <a:rPr lang="en-US" altLang="en-US" sz="2200" b="1" i="1" dirty="0">
                <a:solidFill>
                  <a:srgbClr val="FFFF00"/>
                </a:solidFill>
                <a:highlight>
                  <a:srgbClr val="808080"/>
                </a:highlight>
              </a:rPr>
              <a:t>11</a:t>
            </a:r>
            <a:r>
              <a:rPr lang="en-US" altLang="en-US" sz="2200" b="1" i="1" dirty="0">
                <a:solidFill>
                  <a:srgbClr val="00B050"/>
                </a:solidFill>
              </a:rPr>
              <a:t>    ## 10. </a:t>
            </a:r>
            <a:r>
              <a:rPr lang="en-US" altLang="en-US" sz="2200" b="1" i="1" dirty="0" err="1">
                <a:solidFill>
                  <a:srgbClr val="00B050"/>
                </a:solidFill>
              </a:rPr>
              <a:t>编程语言解析</a:t>
            </a:r>
            <a:endParaRPr lang="en-US" altLang="en-US" sz="2200" b="1" i="1" dirty="0">
              <a:solidFill>
                <a:srgbClr val="00B050"/>
              </a:solidFill>
            </a:endParaRPr>
          </a:p>
          <a:p>
            <a:pPr lvl="1"/>
            <a:r>
              <a:rPr lang="en-US" altLang="en-US" sz="2200" b="1" i="1" dirty="0">
                <a:solidFill>
                  <a:srgbClr val="FFFF00"/>
                </a:solidFill>
                <a:highlight>
                  <a:srgbClr val="808080"/>
                </a:highlight>
              </a:rPr>
              <a:t>12</a:t>
            </a:r>
            <a:r>
              <a:rPr lang="en-US" altLang="en-US" sz="2200" b="1" i="1" dirty="0">
                <a:solidFill>
                  <a:srgbClr val="00B050"/>
                </a:solidFill>
              </a:rPr>
              <a:t>    ## 11. </a:t>
            </a:r>
            <a:r>
              <a:rPr lang="en-US" altLang="en-US" sz="2200" b="1" i="1" dirty="0" err="1">
                <a:solidFill>
                  <a:srgbClr val="00B050"/>
                </a:solidFill>
              </a:rPr>
              <a:t>一百年后的编程语言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13</a:t>
            </a:r>
            <a:r>
              <a:rPr lang="en-US" altLang="en-US" sz="2200" b="1" i="1" dirty="0">
                <a:solidFill>
                  <a:srgbClr val="00B050"/>
                </a:solidFill>
              </a:rPr>
              <a:t>    ## 12. </a:t>
            </a:r>
            <a:r>
              <a:rPr lang="en-US" altLang="en-US" sz="2200" b="1" i="1" dirty="0" err="1">
                <a:solidFill>
                  <a:srgbClr val="00B050"/>
                </a:solidFill>
              </a:rPr>
              <a:t>拒绝平庸</a:t>
            </a:r>
            <a:endParaRPr lang="en-US" altLang="en-US" sz="2200" b="1" i="1" dirty="0">
              <a:solidFill>
                <a:srgbClr val="00B050"/>
              </a:solidFill>
            </a:endParaRPr>
          </a:p>
          <a:p>
            <a:pPr lvl="1"/>
            <a:r>
              <a:rPr lang="en-US" altLang="en-US" sz="2200" b="1" i="1" dirty="0">
                <a:solidFill>
                  <a:srgbClr val="FFFF00"/>
                </a:solidFill>
                <a:highlight>
                  <a:srgbClr val="808080"/>
                </a:highlight>
              </a:rPr>
              <a:t>14</a:t>
            </a:r>
            <a:r>
              <a:rPr lang="en-US" altLang="en-US" sz="2200" b="1" i="1" dirty="0">
                <a:solidFill>
                  <a:srgbClr val="00B050"/>
                </a:solidFill>
              </a:rPr>
              <a:t>    ## 13. </a:t>
            </a:r>
            <a:r>
              <a:rPr lang="en-US" altLang="en-US" sz="2200" b="1" i="1" dirty="0" err="1">
                <a:solidFill>
                  <a:srgbClr val="00B050"/>
                </a:solidFill>
              </a:rPr>
              <a:t>书呆子的复仇</a:t>
            </a:r>
            <a:endParaRPr lang="en-US" altLang="en-US" sz="2200" b="1" i="1" dirty="0">
              <a:solidFill>
                <a:srgbClr val="00B050"/>
              </a:solidFill>
            </a:endParaRPr>
          </a:p>
          <a:p>
            <a:pPr lvl="1"/>
            <a:r>
              <a:rPr lang="en-US" altLang="en-US" sz="2200" b="1" i="1" dirty="0">
                <a:solidFill>
                  <a:srgbClr val="FFFF00"/>
                </a:solidFill>
                <a:highlight>
                  <a:srgbClr val="808080"/>
                </a:highlight>
              </a:rPr>
              <a:t>15</a:t>
            </a:r>
            <a:r>
              <a:rPr lang="en-US" altLang="en-US" sz="2200" b="1" i="1" dirty="0">
                <a:solidFill>
                  <a:srgbClr val="00B050"/>
                </a:solidFill>
              </a:rPr>
              <a:t>    ## 14. </a:t>
            </a:r>
            <a:r>
              <a:rPr lang="en-US" altLang="en-US" sz="2200" b="1" i="1" dirty="0" err="1">
                <a:solidFill>
                  <a:srgbClr val="00B050"/>
                </a:solidFill>
              </a:rPr>
              <a:t>梦寐以求的编程语言</a:t>
            </a:r>
            <a:endParaRPr lang="en-US" altLang="en-US" sz="2200" b="1" i="1" dirty="0">
              <a:solidFill>
                <a:srgbClr val="00B050"/>
              </a:solidFill>
            </a:endParaRPr>
          </a:p>
          <a:p>
            <a:pPr lvl="1"/>
            <a:r>
              <a:rPr lang="en-US" altLang="en-US" sz="2200" b="1" i="1" dirty="0">
                <a:solidFill>
                  <a:srgbClr val="FFFF00"/>
                </a:solidFill>
                <a:highlight>
                  <a:srgbClr val="808080"/>
                </a:highlight>
              </a:rPr>
              <a:t>16</a:t>
            </a:r>
            <a:r>
              <a:rPr lang="en-US" altLang="en-US" sz="2200" b="1" i="1" dirty="0">
                <a:solidFill>
                  <a:srgbClr val="00B050"/>
                </a:solidFill>
              </a:rPr>
              <a:t>    ## 15. </a:t>
            </a:r>
            <a:r>
              <a:rPr lang="en-US" altLang="en-US" sz="2200" b="1" i="1" dirty="0" err="1">
                <a:solidFill>
                  <a:srgbClr val="00B050"/>
                </a:solidFill>
              </a:rPr>
              <a:t>设计与研究</a:t>
            </a:r>
            <a:endParaRPr lang="en-US" altLang="en-US" sz="2200" b="1" i="1" dirty="0">
              <a:solidFill>
                <a:srgbClr val="00B050"/>
              </a:solidFill>
            </a:endParaRPr>
          </a:p>
        </p:txBody>
      </p:sp>
      <p:sp>
        <p:nvSpPr>
          <p:cNvPr id="14" name="矩形 13">
            <a:extLst>
              <a:ext uri="{FF2B5EF4-FFF2-40B4-BE49-F238E27FC236}">
                <a16:creationId xmlns:a16="http://schemas.microsoft.com/office/drawing/2014/main" id="{C0A64B5E-FC18-7D52-88CC-42229EA83EB6}"/>
              </a:ext>
            </a:extLst>
          </p:cNvPr>
          <p:cNvSpPr/>
          <p:nvPr/>
        </p:nvSpPr>
        <p:spPr>
          <a:xfrm>
            <a:off x="0" y="-27000"/>
            <a:ext cx="12216000" cy="1008000"/>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73FF673E-E04E-1509-58CF-048F01E75CE3}"/>
              </a:ext>
            </a:extLst>
          </p:cNvPr>
          <p:cNvSpPr/>
          <p:nvPr/>
        </p:nvSpPr>
        <p:spPr>
          <a:xfrm>
            <a:off x="4968000" y="-54000"/>
            <a:ext cx="7248000" cy="6912000"/>
          </a:xfrm>
          <a:custGeom>
            <a:avLst/>
            <a:gdLst>
              <a:gd name="connsiteX0" fmla="*/ 1728000 w 7248000"/>
              <a:gd name="connsiteY0" fmla="*/ 0 h 6912000"/>
              <a:gd name="connsiteX1" fmla="*/ 7248000 w 7248000"/>
              <a:gd name="connsiteY1" fmla="*/ 0 h 6912000"/>
              <a:gd name="connsiteX2" fmla="*/ 7248000 w 7248000"/>
              <a:gd name="connsiteY2" fmla="*/ 6912000 h 6912000"/>
              <a:gd name="connsiteX3" fmla="*/ 0 w 7248000"/>
              <a:gd name="connsiteY3" fmla="*/ 6912000 h 6912000"/>
              <a:gd name="connsiteX4" fmla="*/ 1728000 w 7248000"/>
              <a:gd name="connsiteY4" fmla="*/ 0 h 69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000" h="6912000">
                <a:moveTo>
                  <a:pt x="1728000" y="0"/>
                </a:moveTo>
                <a:lnTo>
                  <a:pt x="7248000" y="0"/>
                </a:lnTo>
                <a:lnTo>
                  <a:pt x="7248000" y="6912000"/>
                </a:lnTo>
                <a:lnTo>
                  <a:pt x="0" y="6912000"/>
                </a:lnTo>
                <a:lnTo>
                  <a:pt x="1728000" y="0"/>
                </a:lnTo>
                <a:close/>
              </a:path>
            </a:pathLst>
          </a:cu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Text Box 1">
            <a:extLst>
              <a:ext uri="{FF2B5EF4-FFF2-40B4-BE49-F238E27FC236}">
                <a16:creationId xmlns:a16="http://schemas.microsoft.com/office/drawing/2014/main" id="{B6C9EC8E-94EB-A18E-217A-B37FE15F105E}"/>
              </a:ext>
            </a:extLst>
          </p:cNvPr>
          <p:cNvSpPr txBox="1"/>
          <p:nvPr/>
        </p:nvSpPr>
        <p:spPr>
          <a:xfrm>
            <a:off x="5520000" y="21583"/>
            <a:ext cx="6834140" cy="6863417"/>
          </a:xfrm>
          <a:prstGeom prst="rect">
            <a:avLst/>
          </a:prstGeom>
          <a:noFill/>
        </p:spPr>
        <p:txBody>
          <a:bodyPr wrap="square" rtlCol="0">
            <a:spAutoFit/>
          </a:bodyPr>
          <a:lstStyle/>
          <a:p>
            <a:pPr lvl="0">
              <a:defRPr/>
            </a:pPr>
            <a:r>
              <a:rPr lang="en-US" altLang="en-US" sz="2000" b="1" i="1" dirty="0" err="1">
                <a:solidFill>
                  <a:srgbClr val="002060"/>
                </a:solidFill>
              </a:rPr>
              <a:t>FGwsz@P</a:t>
            </a:r>
            <a:r>
              <a:rPr lang="en-US" altLang="en-US" sz="2000" b="1" i="1" dirty="0" err="1">
                <a:solidFill>
                  <a:schemeClr val="bg1"/>
                </a:solidFill>
              </a:rPr>
              <a:t>C</a:t>
            </a:r>
            <a:r>
              <a:rPr lang="en-US" altLang="en-US" sz="2000" b="1" i="1" dirty="0">
                <a:solidFill>
                  <a:schemeClr val="bg1"/>
                </a:solidFill>
              </a:rPr>
              <a:t>$	</a:t>
            </a:r>
            <a:r>
              <a:rPr lang="en-US" altLang="en-US" sz="2000" b="1" i="1" dirty="0">
                <a:solidFill>
                  <a:srgbClr val="FFC000"/>
                </a:solidFill>
              </a:rPr>
              <a:t>tree</a:t>
            </a:r>
            <a:r>
              <a:rPr lang="en-US" altLang="en-US" sz="2000" b="1" i="1" dirty="0">
                <a:solidFill>
                  <a:schemeClr val="bg1"/>
                </a:solidFill>
              </a:rPr>
              <a:t> </a:t>
            </a:r>
            <a:r>
              <a:rPr lang="en-US" altLang="en-US" sz="2000" b="1" i="1" dirty="0">
                <a:solidFill>
                  <a:schemeClr val="bg2">
                    <a:lumMod val="40000"/>
                    <a:lumOff val="60000"/>
                  </a:schemeClr>
                </a:solidFill>
              </a:rPr>
              <a:t>–f </a:t>
            </a:r>
            <a:r>
              <a:rPr lang="en-US" altLang="en-US" sz="2000" b="1" i="1" dirty="0">
                <a:solidFill>
                  <a:schemeClr val="bg1"/>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书籍版本</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为什么讲这本书</a:t>
            </a:r>
            <a:r>
              <a:rPr lang="en-US" altLang="en-US" sz="2000" b="1" i="1" dirty="0">
                <a:solidFill>
                  <a:schemeClr val="accent1">
                    <a:lumMod val="60000"/>
                    <a:lumOff val="40000"/>
                  </a:schemeClr>
                </a:solidFill>
              </a:rPr>
              <a:t>？</a:t>
            </a: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作者简介</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只讲第六章的原因</a:t>
            </a:r>
            <a:endParaRPr lang="en-US" altLang="en-US" sz="2000" b="1" i="1" dirty="0">
              <a:solidFill>
                <a:schemeClr val="accent1">
                  <a:lumMod val="60000"/>
                  <a:lumOff val="40000"/>
                </a:schemeClr>
              </a:solidFill>
            </a:endParaRPr>
          </a:p>
          <a:p>
            <a:pPr lvl="0">
              <a:defRPr/>
            </a:pPr>
            <a:r>
              <a:rPr lang="en-US" altLang="en-US" sz="2000" b="1" i="1" dirty="0">
                <a:solidFill>
                  <a:schemeClr val="accent1">
                    <a:lumMod val="60000"/>
                    <a:lumOff val="40000"/>
                  </a:schemeClr>
                </a:solidFill>
              </a:rPr>
              <a:t>	+ </a:t>
            </a:r>
            <a:r>
              <a:rPr lang="en-US" altLang="en-US" sz="2000" b="1" i="1" dirty="0" err="1">
                <a:solidFill>
                  <a:schemeClr val="accent1">
                    <a:lumMod val="60000"/>
                    <a:lumOff val="40000"/>
                  </a:schemeClr>
                </a:solidFill>
              </a:rPr>
              <a:t>无责任书评</a:t>
            </a:r>
            <a:endParaRPr lang="en-US" altLang="en-US" sz="2000" b="1" i="1" dirty="0">
              <a:solidFill>
                <a:schemeClr val="accent1">
                  <a:lumMod val="60000"/>
                  <a:lumOff val="40000"/>
                </a:schemeClr>
              </a:solidFill>
            </a:endParaRPr>
          </a:p>
          <a:p>
            <a:pPr lvl="0">
              <a:defRPr/>
            </a:pPr>
            <a:r>
              <a:rPr lang="en-US" altLang="en-US" sz="2000" b="1" i="1" dirty="0">
                <a:solidFill>
                  <a:schemeClr val="bg1"/>
                </a:solidFill>
              </a:rPr>
              <a:t>	</a:t>
            </a:r>
            <a:r>
              <a:rPr lang="en-US" altLang="en-US" sz="2000" b="1" i="1" dirty="0">
                <a:solidFill>
                  <a:srgbClr val="92D050"/>
                </a:solidFill>
              </a:rPr>
              <a:t>+</a:t>
            </a:r>
            <a:r>
              <a:rPr lang="en-US" altLang="en-US" sz="2000" b="1" dirty="0">
                <a:solidFill>
                  <a:srgbClr val="92D050"/>
                </a:solidFill>
              </a:rPr>
              <a:t> </a:t>
            </a:r>
            <a:r>
              <a:rPr lang="en-US" altLang="en-US" sz="2000" b="1" u="sng" dirty="0" err="1">
                <a:solidFill>
                  <a:srgbClr val="92D050"/>
                </a:solidFill>
              </a:rPr>
              <a:t>本书第六章</a:t>
            </a:r>
            <a:r>
              <a:rPr lang="en-US" altLang="en-US" sz="2000" b="1" u="sng" dirty="0">
                <a:solidFill>
                  <a:srgbClr val="92D050"/>
                </a:solidFill>
              </a:rPr>
              <a:t>/</a:t>
            </a:r>
            <a:endParaRPr lang="en-US" altLang="en-US" sz="2000" b="1" i="1" dirty="0">
              <a:solidFill>
                <a:srgbClr val="92D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dirty="0">
                <a:ln>
                  <a:noFill/>
                </a:ln>
                <a:solidFill>
                  <a:schemeClr val="bg1"/>
                </a:solidFill>
                <a:effectLst/>
                <a:uLnTx/>
                <a:uFillTx/>
                <a:latin typeface="Consolas"/>
                <a:ea typeface="微软雅黑"/>
                <a:cs typeface="+mn-cs"/>
              </a:rPr>
              <a:t>		</a:t>
            </a: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一个命题</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运气的成分</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6.3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金钱不等于财富</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6.4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大饼谬论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6.5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手工艺人</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6.6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工作是什么</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6.7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更努力地工作</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6.8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可测量性和可放大性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6.9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小团体</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可测量性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6.10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高科技</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可放大性</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6.11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潜规则</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 </a:t>
            </a:r>
            <a:r>
              <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6.12 </a:t>
            </a:r>
            <a:r>
              <a:rPr kumimoji="0" lang="en-US" sz="2000" b="1" i="0" u="none" strike="noStrike" kern="1200" cap="none" spc="0" normalizeH="0" baseline="0" noProof="0" dirty="0" err="1">
                <a:ln>
                  <a:noFill/>
                </a:ln>
                <a:solidFill>
                  <a:schemeClr val="accent1">
                    <a:lumMod val="60000"/>
                    <a:lumOff val="40000"/>
                  </a:schemeClr>
                </a:solidFill>
                <a:effectLst/>
                <a:uLnTx/>
                <a:uFillTx/>
                <a:latin typeface="Consolas"/>
                <a:ea typeface="微软雅黑"/>
                <a:cs typeface="+mn-cs"/>
              </a:rPr>
              <a:t>用户数量</a:t>
            </a:r>
            <a:endParaRPr kumimoji="0" 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kumimoji="0" lang="en-US" altLang="en-US" sz="2000" b="1" i="0" u="none" strike="noStrik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alt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 </a:t>
            </a:r>
            <a:r>
              <a:rPr kumimoji="0" lang="en-US" sz="2000" b="1" i="0" u="none" kern="1200" cap="none" spc="0" normalizeH="0" baseline="0" noProof="0" dirty="0">
                <a:ln>
                  <a:noFill/>
                </a:ln>
                <a:solidFill>
                  <a:schemeClr val="accent1">
                    <a:lumMod val="60000"/>
                    <a:lumOff val="40000"/>
                  </a:schemeClr>
                </a:solidFill>
                <a:effectLst/>
                <a:uLnTx/>
                <a:uFillTx/>
                <a:latin typeface="Consolas"/>
                <a:ea typeface="微软雅黑"/>
                <a:cs typeface="+mn-cs"/>
              </a:rPr>
              <a:t>6.13 </a:t>
            </a:r>
            <a:r>
              <a:rPr kumimoji="0" lang="en-US" sz="2000" b="1" i="0" u="none" kern="1200" cap="none" spc="0" normalizeH="0" baseline="0" noProof="0" dirty="0" err="1">
                <a:ln>
                  <a:noFill/>
                </a:ln>
                <a:solidFill>
                  <a:schemeClr val="accent1">
                    <a:lumMod val="60000"/>
                    <a:lumOff val="40000"/>
                  </a:schemeClr>
                </a:solidFill>
                <a:effectLst/>
                <a:uLnTx/>
                <a:uFillTx/>
                <a:latin typeface="Consolas"/>
                <a:ea typeface="微软雅黑"/>
                <a:cs typeface="+mn-cs"/>
              </a:rPr>
              <a:t>财富和权力</a:t>
            </a:r>
            <a:endParaRPr kumimoji="0" lang="en-US" sz="2000" b="1" i="1" u="none" kern="1200" cap="none" spc="0" normalizeH="0" baseline="0" noProof="0" dirty="0">
              <a:ln>
                <a:noFill/>
              </a:ln>
              <a:solidFill>
                <a:schemeClr val="accent1">
                  <a:lumMod val="60000"/>
                  <a:lumOff val="40000"/>
                </a:schemeClr>
              </a:solidFill>
              <a:effectLst/>
              <a:uLnTx/>
              <a:uFillTx/>
              <a:latin typeface="Consolas"/>
              <a:ea typeface="微软雅黑"/>
              <a:cs typeface="+mn-cs"/>
            </a:endParaRPr>
          </a:p>
          <a:p>
            <a:r>
              <a:rPr lang="en-US" altLang="en-US" sz="2000" b="1" i="1" dirty="0">
                <a:solidFill>
                  <a:schemeClr val="accent1">
                    <a:lumMod val="60000"/>
                    <a:lumOff val="40000"/>
                  </a:schemeClr>
                </a:solidFill>
                <a:latin typeface="Consolas"/>
                <a:ea typeface="微软雅黑"/>
              </a:rPr>
              <a:t>	+</a:t>
            </a:r>
            <a:r>
              <a:rPr lang="en-US" altLang="en-US" sz="2000" b="1" i="1" dirty="0">
                <a:solidFill>
                  <a:schemeClr val="accent1">
                    <a:lumMod val="60000"/>
                    <a:lumOff val="40000"/>
                  </a:schemeClr>
                </a:solidFill>
              </a:rPr>
              <a:t> </a:t>
            </a:r>
            <a:r>
              <a:rPr lang="en-US" altLang="en-US" sz="2000" b="1" i="1" dirty="0" err="1">
                <a:solidFill>
                  <a:schemeClr val="accent1">
                    <a:lumMod val="60000"/>
                    <a:lumOff val="40000"/>
                  </a:schemeClr>
                </a:solidFill>
              </a:rPr>
              <a:t>致谢</a:t>
            </a:r>
            <a:endParaRPr lang="en-US" altLang="en-US" sz="2000" b="1" i="1" dirty="0">
              <a:solidFill>
                <a:schemeClr val="accent1">
                  <a:lumMod val="60000"/>
                  <a:lumOff val="40000"/>
                </a:schemeClr>
              </a:solidFill>
            </a:endParaRPr>
          </a:p>
          <a:p>
            <a:r>
              <a:rPr lang="en-US" altLang="zh-CN" sz="2000" b="1" i="1" dirty="0" err="1">
                <a:solidFill>
                  <a:schemeClr val="bg1"/>
                </a:solidFill>
              </a:rPr>
              <a:t>FGwsz</a:t>
            </a:r>
            <a:r>
              <a:rPr lang="en-US" altLang="en-US" sz="2000" b="1" i="1" dirty="0" err="1">
                <a:solidFill>
                  <a:schemeClr val="bg1"/>
                </a:solidFill>
              </a:rPr>
              <a:t>@PC</a:t>
            </a:r>
            <a:r>
              <a:rPr lang="en-US" altLang="en-US" sz="2000" b="1" i="1" dirty="0">
                <a:solidFill>
                  <a:schemeClr val="bg1"/>
                </a:solidFill>
              </a:rPr>
              <a:t>$</a:t>
            </a:r>
            <a:r>
              <a:rPr lang="en-US" altLang="en-US" sz="2000" b="1" i="1" dirty="0">
                <a:solidFill>
                  <a:srgbClr val="FF0000"/>
                </a:solidFill>
              </a:rPr>
              <a:t>	</a:t>
            </a:r>
            <a:r>
              <a:rPr lang="en-US" altLang="en-US" sz="2000" b="1" i="1" dirty="0">
                <a:solidFill>
                  <a:schemeClr val="bg1"/>
                </a:solidFill>
                <a:highlight>
                  <a:srgbClr val="808080"/>
                </a:highlight>
              </a:rPr>
              <a:t>_</a:t>
            </a:r>
            <a:endParaRPr lang="en-US" altLang="en-US" sz="2000" b="1" u="sng" dirty="0">
              <a:solidFill>
                <a:schemeClr val="bg1"/>
              </a:solidFill>
              <a:highlight>
                <a:srgbClr val="808080"/>
              </a:highlight>
            </a:endParaRPr>
          </a:p>
        </p:txBody>
      </p:sp>
      <p:sp>
        <p:nvSpPr>
          <p:cNvPr id="28" name="Text Box 3">
            <a:extLst>
              <a:ext uri="{FF2B5EF4-FFF2-40B4-BE49-F238E27FC236}">
                <a16:creationId xmlns:a16="http://schemas.microsoft.com/office/drawing/2014/main" id="{27F7C00F-5D30-3D09-863F-70EC252D9A8C}"/>
              </a:ext>
            </a:extLst>
          </p:cNvPr>
          <p:cNvSpPr txBox="1"/>
          <p:nvPr/>
        </p:nvSpPr>
        <p:spPr>
          <a:xfrm>
            <a:off x="125859" y="67559"/>
            <a:ext cx="539414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@[TOC](</a:t>
            </a:r>
            <a:r>
              <a:rPr kumimoji="0" lang="zh-CN" altLang="en-US" sz="4400" b="1" i="1" u="none" strike="noStrike" kern="1200" cap="none" spc="0" normalizeH="0" baseline="0" noProof="0" dirty="0">
                <a:ln>
                  <a:noFill/>
                </a:ln>
                <a:effectLst/>
                <a:uLnTx/>
                <a:uFillTx/>
                <a:latin typeface="Consolas"/>
                <a:ea typeface="微软雅黑"/>
                <a:cs typeface="+mn-cs"/>
              </a:rPr>
              <a:t>目录</a:t>
            </a:r>
            <a:r>
              <a:rPr kumimoji="0" lang="en-US" altLang="en-US" sz="4400" b="1" i="1" u="none" strike="noStrike" kern="1200" cap="none" spc="0" normalizeH="0" baseline="0" noProof="0" dirty="0">
                <a:ln>
                  <a:noFill/>
                </a:ln>
                <a:solidFill>
                  <a:srgbClr val="00B0F0"/>
                </a:solidFill>
                <a:effectLst/>
                <a:uLnTx/>
                <a:uFillTx/>
                <a:latin typeface="Consolas"/>
                <a:ea typeface="微软雅黑"/>
                <a:cs typeface="+mn-cs"/>
              </a:rPr>
              <a:t>)</a:t>
            </a:r>
            <a:endParaRPr kumimoji="0" lang="en-US" altLang="en-US" sz="1800" b="1" i="1" u="none" strike="noStrike" kern="1200" cap="none" spc="0" normalizeH="0" baseline="0" noProof="0" dirty="0">
              <a:ln>
                <a:noFill/>
              </a:ln>
              <a:solidFill>
                <a:srgbClr val="00B0F0"/>
              </a:solidFill>
              <a:effectLst/>
              <a:uLnTx/>
              <a:uFillTx/>
              <a:latin typeface="Consolas"/>
              <a:ea typeface="微软雅黑"/>
              <a:cs typeface="+mn-cs"/>
            </a:endParaRPr>
          </a:p>
        </p:txBody>
      </p:sp>
    </p:spTree>
    <p:extLst>
      <p:ext uri="{BB962C8B-B14F-4D97-AF65-F5344CB8AC3E}">
        <p14:creationId xmlns:p14="http://schemas.microsoft.com/office/powerpoint/2010/main" val="24323429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6.10 高科技=可放大性</a:t>
            </a:r>
          </a:p>
        </p:txBody>
      </p:sp>
      <p:pic>
        <p:nvPicPr>
          <p:cNvPr id="4" name="Content Placeholder 3" descr="6.10高科技=可放大性"/>
          <p:cNvPicPr>
            <a:picLocks noGrp="1" noChangeAspect="1"/>
          </p:cNvPicPr>
          <p:nvPr>
            <p:ph idx="1"/>
          </p:nvPr>
        </p:nvPicPr>
        <p:blipFill>
          <a:blip r:embed="rId2"/>
          <a:stretch>
            <a:fillRect/>
          </a:stretch>
        </p:blipFill>
        <p:spPr>
          <a:xfrm>
            <a:off x="413385" y="1946910"/>
            <a:ext cx="8046085" cy="4526280"/>
          </a:xfrm>
          <a:prstGeom prst="rect">
            <a:avLst/>
          </a:prstGeom>
        </p:spPr>
      </p:pic>
      <p:sp>
        <p:nvSpPr>
          <p:cNvPr id="5" name="Text Box 4"/>
          <p:cNvSpPr txBox="1"/>
          <p:nvPr/>
        </p:nvSpPr>
        <p:spPr>
          <a:xfrm>
            <a:off x="8869680" y="1016635"/>
            <a:ext cx="2997200" cy="5909310"/>
          </a:xfrm>
          <a:prstGeom prst="rect">
            <a:avLst/>
          </a:prstGeom>
          <a:noFill/>
        </p:spPr>
        <p:txBody>
          <a:bodyPr wrap="square" rtlCol="0">
            <a:spAutoFit/>
          </a:bodyPr>
          <a:lstStyle/>
          <a:p>
            <a:pPr algn="just"/>
            <a:r>
              <a:rPr lang="en-US" altLang="en-US" dirty="0"/>
              <a:t>    </a:t>
            </a:r>
            <a:r>
              <a:rPr lang="en-US" b="1" i="1" dirty="0" err="1"/>
              <a:t>创业公司就像游击队一样，喜欢选择不易生存的深山老林作为根据地，</a:t>
            </a:r>
            <a:r>
              <a:rPr lang="en-US" altLang="en-US" b="1" i="1" dirty="0" err="1"/>
              <a:t>大公司</a:t>
            </a:r>
            <a:r>
              <a:rPr lang="en-US" b="1" i="1" dirty="0" err="1"/>
              <a:t>的正规军无法追到那种地方</a:t>
            </a:r>
            <a:r>
              <a:rPr lang="en-US" b="1" i="1" dirty="0"/>
              <a:t>。</a:t>
            </a:r>
            <a:endParaRPr lang="en-US" dirty="0"/>
          </a:p>
          <a:p>
            <a:pPr algn="just"/>
            <a:r>
              <a:rPr lang="en-US" dirty="0"/>
              <a:t>    我还记得创业初期我们是多么筋疲力尽，整天都为一些可怕的技术难题绞尽脑汁。但是，我还是感到相当高兴，因为</a:t>
            </a:r>
            <a:r>
              <a:rPr lang="en-US" b="1" i="1" dirty="0">
                <a:solidFill>
                  <a:srgbClr val="FF0000"/>
                </a:solidFill>
              </a:rPr>
              <a:t>那些问题连我们都觉得这么困难，那么竞争对手就更会认为那是不可能解决的。</a:t>
            </a:r>
            <a:endParaRPr lang="en-US" dirty="0"/>
          </a:p>
          <a:p>
            <a:pPr algn="just"/>
            <a:r>
              <a:rPr lang="en-US" altLang="en-US" dirty="0"/>
              <a:t>    设置壁垒：</a:t>
            </a:r>
            <a:r>
              <a:rPr lang="en-US" dirty="0"/>
              <a:t>俗话说得好，</a:t>
            </a:r>
            <a:r>
              <a:rPr lang="en-US" b="1" i="1" dirty="0"/>
              <a:t>最好的防御就是进攻。如果你开发出来的技术是竞争对手难于复制的，那就够了</a:t>
            </a:r>
            <a:r>
              <a:rPr lang="en-US" dirty="0"/>
              <a:t>，你不需要依靠其他防御手段了。</a:t>
            </a:r>
            <a:r>
              <a:rPr lang="en-US" b="1" i="1" dirty="0">
                <a:solidFill>
                  <a:srgbClr val="FF0000"/>
                </a:solidFill>
              </a:rPr>
              <a:t>一开始就选择较难的问题，此后的各种决策都选择较难的那个选项。</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6.11 潜规则</a:t>
            </a:r>
          </a:p>
        </p:txBody>
      </p:sp>
      <p:pic>
        <p:nvPicPr>
          <p:cNvPr id="4" name="Content Placeholder 3" descr="6.11潜规则"/>
          <p:cNvPicPr>
            <a:picLocks noGrp="1" noChangeAspect="1"/>
          </p:cNvPicPr>
          <p:nvPr>
            <p:ph idx="1"/>
          </p:nvPr>
        </p:nvPicPr>
        <p:blipFill>
          <a:blip r:embed="rId2"/>
          <a:stretch>
            <a:fillRect/>
          </a:stretch>
        </p:blipFill>
        <p:spPr>
          <a:xfrm>
            <a:off x="405130" y="1955165"/>
            <a:ext cx="8046085" cy="4526280"/>
          </a:xfrm>
          <a:prstGeom prst="rect">
            <a:avLst/>
          </a:prstGeom>
        </p:spPr>
      </p:pic>
      <p:sp>
        <p:nvSpPr>
          <p:cNvPr id="5" name="Text Box 4"/>
          <p:cNvSpPr txBox="1"/>
          <p:nvPr/>
        </p:nvSpPr>
        <p:spPr>
          <a:xfrm>
            <a:off x="8493125" y="713105"/>
            <a:ext cx="3613785" cy="6186309"/>
          </a:xfrm>
          <a:prstGeom prst="rect">
            <a:avLst/>
          </a:prstGeom>
          <a:noFill/>
        </p:spPr>
        <p:txBody>
          <a:bodyPr wrap="square" rtlCol="0">
            <a:spAutoFit/>
          </a:bodyPr>
          <a:lstStyle/>
          <a:p>
            <a:pPr algn="just"/>
            <a:r>
              <a:rPr lang="en-US" altLang="en-US" dirty="0"/>
              <a:t>    </a:t>
            </a:r>
            <a:r>
              <a:rPr lang="en-US" dirty="0" err="1"/>
              <a:t>创业是有一些潜规则的，其中一条就是很多事情由不得你</a:t>
            </a:r>
            <a:r>
              <a:rPr lang="en-US" dirty="0"/>
              <a:t>。</a:t>
            </a:r>
          </a:p>
          <a:p>
            <a:pPr algn="just"/>
            <a:r>
              <a:rPr lang="en-US" dirty="0"/>
              <a:t>    1.你无法决定到底付出多少。你只想更勤奋工作2到3倍，从而得到相应的回报。但是，真正创业以后，</a:t>
            </a:r>
            <a:r>
              <a:rPr lang="en-US" b="1" i="1" dirty="0"/>
              <a:t>你的竞争对手决定了你到底要有多辛苦，而他们做出的决定都是一样的:你能吃多少苦，我们就能吃多少苦。</a:t>
            </a:r>
            <a:endParaRPr lang="en-US" dirty="0"/>
          </a:p>
          <a:p>
            <a:pPr algn="just"/>
            <a:r>
              <a:rPr lang="en-US" altLang="en-US" dirty="0"/>
              <a:t>    2.</a:t>
            </a:r>
            <a:r>
              <a:rPr lang="en-US" dirty="0"/>
              <a:t>另一条潜规则是，</a:t>
            </a:r>
            <a:r>
              <a:rPr lang="en-US" b="1" i="1" dirty="0"/>
              <a:t>创业的付出与回报虽然总体上是成比例的，但是在个体上是不成比例的。</a:t>
            </a:r>
            <a:r>
              <a:rPr lang="en-US" altLang="en-US" dirty="0"/>
              <a:t>创业公司不像能经受打击的黑熊，也不像有盔甲保护的螃蟹，而是像蚊子一样，蚊子唯一的防御就是，作为一个物种，它们的数量极多，但是作为个体，却极难生存。</a:t>
            </a:r>
          </a:p>
          <a:p>
            <a:pPr algn="just"/>
            <a:r>
              <a:rPr lang="en-US" altLang="en-US" dirty="0"/>
              <a:t>    </a:t>
            </a:r>
            <a:r>
              <a:rPr lang="en-US" altLang="en-US" b="1" i="1" dirty="0" err="1">
                <a:solidFill>
                  <a:srgbClr val="FF0000"/>
                </a:solidFill>
              </a:rPr>
              <a:t>保险的做法就是在早期卖掉自己的创业公司，放弃未来发展壮大（但风险也随之增大）的机会</a:t>
            </a:r>
            <a:r>
              <a:rPr lang="en-US" altLang="en-US" dirty="0" err="1"/>
              <a:t>，只求数量较少但是更有把握的回报</a:t>
            </a:r>
            <a:r>
              <a:rPr lang="en-US" altLang="en-US" dirty="0"/>
              <a:t>。</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6.12 用户数量</a:t>
            </a:r>
          </a:p>
        </p:txBody>
      </p:sp>
      <p:pic>
        <p:nvPicPr>
          <p:cNvPr id="4" name="Content Placeholder 3" descr="6.12用户数量"/>
          <p:cNvPicPr>
            <a:picLocks noGrp="1" noChangeAspect="1"/>
          </p:cNvPicPr>
          <p:nvPr>
            <p:ph idx="1"/>
          </p:nvPr>
        </p:nvPicPr>
        <p:blipFill>
          <a:blip r:embed="rId2"/>
          <a:stretch>
            <a:fillRect/>
          </a:stretch>
        </p:blipFill>
        <p:spPr>
          <a:xfrm>
            <a:off x="372110" y="1963420"/>
            <a:ext cx="8046085" cy="4526280"/>
          </a:xfrm>
          <a:prstGeom prst="rect">
            <a:avLst/>
          </a:prstGeom>
        </p:spPr>
      </p:pic>
      <p:sp>
        <p:nvSpPr>
          <p:cNvPr id="5" name="Text Box 4"/>
          <p:cNvSpPr txBox="1"/>
          <p:nvPr/>
        </p:nvSpPr>
        <p:spPr>
          <a:xfrm>
            <a:off x="8468360" y="549000"/>
            <a:ext cx="3723640" cy="6186309"/>
          </a:xfrm>
          <a:prstGeom prst="rect">
            <a:avLst/>
          </a:prstGeom>
          <a:noFill/>
        </p:spPr>
        <p:txBody>
          <a:bodyPr wrap="square" rtlCol="0">
            <a:spAutoFit/>
          </a:bodyPr>
          <a:lstStyle/>
          <a:p>
            <a:pPr algn="just"/>
            <a:r>
              <a:rPr lang="en-US" altLang="en-US" dirty="0"/>
              <a:t>    </a:t>
            </a:r>
            <a:r>
              <a:rPr lang="en-US" b="1" i="1" dirty="0"/>
              <a:t>怎样才能把公司卖掉呢？归根结底的因素都是用户数量。如果没人使用你的软件，可能不是因为你的推广活动很失败，而是因为你没有做出人们需要的东西。</a:t>
            </a:r>
            <a:r>
              <a:rPr lang="en-US" dirty="0"/>
              <a:t>买家关心它，收入依赖它，竞争对手恐惧它，记者和潜在用户则是被它打动。</a:t>
            </a:r>
          </a:p>
          <a:p>
            <a:pPr algn="just"/>
            <a:r>
              <a:rPr lang="en-US" dirty="0"/>
              <a:t>    </a:t>
            </a:r>
            <a:r>
              <a:rPr lang="en-US" b="1" i="1" dirty="0" err="1">
                <a:solidFill>
                  <a:srgbClr val="FF0000"/>
                </a:solidFill>
              </a:rPr>
              <a:t>无论你的技术水平有多高，用户数量都比你自己的判断更能准确反映哪些问题应该优先解决</a:t>
            </a:r>
            <a:r>
              <a:rPr lang="en-US" b="1" i="1" dirty="0">
                <a:solidFill>
                  <a:srgbClr val="FF0000"/>
                </a:solidFill>
              </a:rPr>
              <a:t>。</a:t>
            </a:r>
          </a:p>
          <a:p>
            <a:pPr algn="just"/>
            <a:r>
              <a:rPr lang="en-US" b="1" i="1" dirty="0">
                <a:solidFill>
                  <a:srgbClr val="FF0000"/>
                </a:solidFill>
              </a:rPr>
              <a:t>    </a:t>
            </a:r>
            <a:r>
              <a:rPr lang="en-US" dirty="0"/>
              <a:t>现在，黑客都已经熟知这一点，并总结出一个术语“过早优化”。尽快拿出1.0版，然后根据用户的反映而不是自己的猜测进行软件优化。</a:t>
            </a:r>
          </a:p>
          <a:p>
            <a:pPr algn="just"/>
            <a:r>
              <a:rPr lang="en-US" dirty="0"/>
              <a:t>    </a:t>
            </a:r>
            <a:r>
              <a:rPr lang="en-US" b="1" i="1" dirty="0">
                <a:solidFill>
                  <a:srgbClr val="FF0000"/>
                </a:solidFill>
              </a:rPr>
              <a:t>在科技行业中，你开发的新技术是供所有人使用的，一旦你的技术与使用者的需要有差距，影响就会被成倍放大。</a:t>
            </a:r>
            <a:r>
              <a:rPr lang="en-US" dirty="0"/>
              <a:t>你要么令大量顾客满意，要么令大量顾客不满。你越能满足他们的需要，你创造的财富也就越多。</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 altLang="en-US" b="1" i="1">
                <a:solidFill>
                  <a:srgbClr val="C00000"/>
                </a:solidFill>
              </a:rPr>
              <a:t>- </a:t>
            </a:r>
            <a:r>
              <a:rPr lang="en-US" b="1" i="1">
                <a:solidFill>
                  <a:srgbClr val="C00000"/>
                </a:solidFill>
              </a:rPr>
              <a:t>6.13 财富和权力</a:t>
            </a:r>
          </a:p>
        </p:txBody>
      </p:sp>
      <p:pic>
        <p:nvPicPr>
          <p:cNvPr id="4" name="Content Placeholder 3" descr="6.13财富和权力"/>
          <p:cNvPicPr>
            <a:picLocks noGrp="1" noChangeAspect="1"/>
          </p:cNvPicPr>
          <p:nvPr>
            <p:ph idx="1"/>
          </p:nvPr>
        </p:nvPicPr>
        <p:blipFill>
          <a:blip r:embed="rId2"/>
          <a:stretch>
            <a:fillRect/>
          </a:stretch>
        </p:blipFill>
        <p:spPr>
          <a:xfrm>
            <a:off x="-11430" y="1641475"/>
            <a:ext cx="12200890" cy="522795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5" y="190500"/>
            <a:ext cx="7271385" cy="1768475"/>
          </a:xfrm>
        </p:spPr>
        <p:txBody>
          <a:bodyPr/>
          <a:lstStyle/>
          <a:p>
            <a:r>
              <a:rPr lang="" altLang="en-US" sz="4000" b="1" i="1"/>
              <a:t>新的航线</a:t>
            </a:r>
            <a:br>
              <a:rPr lang="" altLang="en-US" sz="4000" b="1" i="1"/>
            </a:br>
            <a:r>
              <a:rPr lang="" altLang="en-US" sz="4000" b="1" i="1"/>
              <a:t>（从汪洋大海到烟火码头）</a:t>
            </a:r>
            <a:br>
              <a:rPr lang="" altLang="en-US" sz="4000" b="1" i="1"/>
            </a:br>
            <a:r>
              <a:rPr lang="" altLang="en-US" sz="4000" b="1" i="1"/>
              <a:t>Viaweb(1995.8-1998.8)</a:t>
            </a:r>
          </a:p>
        </p:txBody>
      </p:sp>
      <p:sp>
        <p:nvSpPr>
          <p:cNvPr id="4" name="Text Box 3"/>
          <p:cNvSpPr txBox="1"/>
          <p:nvPr/>
        </p:nvSpPr>
        <p:spPr>
          <a:xfrm>
            <a:off x="8432165" y="2121535"/>
            <a:ext cx="3759835" cy="4801314"/>
          </a:xfrm>
          <a:prstGeom prst="rect">
            <a:avLst/>
          </a:prstGeom>
          <a:noFill/>
        </p:spPr>
        <p:txBody>
          <a:bodyPr wrap="square" rtlCol="0">
            <a:spAutoFit/>
          </a:bodyPr>
          <a:lstStyle/>
          <a:p>
            <a:pPr algn="just"/>
            <a:r>
              <a:rPr lang="" altLang="en-US" dirty="0"/>
              <a:t>蚊子断臂求生的本能：</a:t>
            </a:r>
          </a:p>
          <a:p>
            <a:pPr algn="just"/>
            <a:r>
              <a:rPr lang="en-US" dirty="0"/>
              <a:t>    有好几次Viaweb都接近失败了，我们的发展轨迹就像正弦函数的波形。</a:t>
            </a:r>
            <a:r>
              <a:rPr lang="en-US" b="1" i="1" dirty="0"/>
              <a:t>幸运的是，我们在波形的最高点被收购了</a:t>
            </a:r>
            <a:r>
              <a:rPr lang="en-US" dirty="0"/>
              <a:t>，但是真是差一点就倒闭了。</a:t>
            </a:r>
          </a:p>
          <a:p>
            <a:pPr algn="just"/>
            <a:r>
              <a:rPr lang="en-US" dirty="0"/>
              <a:t>    在我们去加州拜访雅虎总部讨论公司出售事宜的同时，我们还不得不借了一间会议室专门安慰一位投资人，防止他撤出新一轮融资，因为没有那笔钱我们就完蛋了。</a:t>
            </a:r>
          </a:p>
          <a:p>
            <a:pPr algn="just"/>
            <a:r>
              <a:rPr lang="en-US" dirty="0"/>
              <a:t>    </a:t>
            </a:r>
            <a:r>
              <a:rPr lang="en-US" b="1" i="1" dirty="0" err="1"/>
              <a:t>创业公司这种大起大落的特点不是我们想要的。Viaweb的黑客都是极度厌恶风险的人</a:t>
            </a:r>
            <a:r>
              <a:rPr lang="en-US" b="1" i="1" dirty="0"/>
              <a:t>。</a:t>
            </a:r>
          </a:p>
          <a:p>
            <a:pPr algn="just"/>
            <a:r>
              <a:rPr lang="en-US" b="1" i="1" dirty="0"/>
              <a:t>    </a:t>
            </a:r>
            <a:r>
              <a:rPr lang="en-US" b="1" i="1" dirty="0" err="1"/>
              <a:t>如果有别的方式可以让努力与回报成正比，又不存在风险的因素，我们将很乐于尝试</a:t>
            </a:r>
            <a:r>
              <a:rPr lang="en-US" b="1" i="1" dirty="0"/>
              <a:t>。</a:t>
            </a:r>
          </a:p>
        </p:txBody>
      </p:sp>
      <p:pic>
        <p:nvPicPr>
          <p:cNvPr id="6" name="Picture 5" descr="断臂求生"/>
          <p:cNvPicPr>
            <a:picLocks noChangeAspect="1"/>
          </p:cNvPicPr>
          <p:nvPr/>
        </p:nvPicPr>
        <p:blipFill>
          <a:blip r:embed="rId2"/>
          <a:stretch>
            <a:fillRect/>
          </a:stretch>
        </p:blipFill>
        <p:spPr>
          <a:xfrm>
            <a:off x="-8890" y="2113915"/>
            <a:ext cx="8440420" cy="4747895"/>
          </a:xfrm>
          <a:prstGeom prst="rect">
            <a:avLst/>
          </a:prstGeom>
        </p:spPr>
      </p:pic>
      <p:pic>
        <p:nvPicPr>
          <p:cNvPr id="7" name="Picture 6" descr="雅虎收购"/>
          <p:cNvPicPr>
            <a:picLocks noChangeAspect="1"/>
          </p:cNvPicPr>
          <p:nvPr/>
        </p:nvPicPr>
        <p:blipFill>
          <a:blip r:embed="rId3"/>
          <a:stretch>
            <a:fillRect/>
          </a:stretch>
        </p:blipFill>
        <p:spPr>
          <a:xfrm>
            <a:off x="7263765" y="-12065"/>
            <a:ext cx="4928870" cy="2139315"/>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0637E-E3BD-0184-65E4-85F97365F862}"/>
              </a:ext>
            </a:extLst>
          </p:cNvPr>
          <p:cNvSpPr>
            <a:spLocks noGrp="1"/>
          </p:cNvSpPr>
          <p:nvPr>
            <p:ph type="title"/>
          </p:nvPr>
        </p:nvSpPr>
        <p:spPr>
          <a:xfrm>
            <a:off x="609600" y="2934000"/>
            <a:ext cx="10972800" cy="1863000"/>
          </a:xfrm>
        </p:spPr>
        <p:txBody>
          <a:bodyPr/>
          <a:lstStyle/>
          <a:p>
            <a:r>
              <a:rPr lang="zh-CN" altLang="en-US" b="1" i="1" dirty="0"/>
              <a:t>作者的故事到此为止了吗？</a:t>
            </a:r>
            <a:br>
              <a:rPr lang="en-US" altLang="zh-CN" b="1" i="1" dirty="0"/>
            </a:br>
            <a:r>
              <a:rPr lang="zh-CN" altLang="en-US" b="1" i="1" dirty="0"/>
              <a:t>并没有</a:t>
            </a:r>
          </a:p>
        </p:txBody>
      </p:sp>
    </p:spTree>
    <p:extLst>
      <p:ext uri="{BB962C8B-B14F-4D97-AF65-F5344CB8AC3E}">
        <p14:creationId xmlns:p14="http://schemas.microsoft.com/office/powerpoint/2010/main" val="42522698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48" y="477000"/>
            <a:ext cx="5481320" cy="1797330"/>
          </a:xfrm>
        </p:spPr>
        <p:txBody>
          <a:bodyPr/>
          <a:lstStyle/>
          <a:p>
            <a:r>
              <a:rPr lang="" altLang="en-US" sz="3600" b="1" i="1" dirty="0"/>
              <a:t>启程，新的商业模式</a:t>
            </a:r>
            <a:br>
              <a:rPr lang="" altLang="en-US" sz="3600" b="1" i="1" dirty="0"/>
            </a:br>
            <a:r>
              <a:rPr lang="en-US" altLang="en-US" sz="3600" b="1" i="1" dirty="0"/>
              <a:t>Y C</a:t>
            </a:r>
            <a:r>
              <a:rPr lang="" altLang="en-US" sz="3600" b="1" i="1" dirty="0"/>
              <a:t>ombinator</a:t>
            </a:r>
            <a:r>
              <a:rPr lang="en-US" altLang="en-US" sz="3600" b="1" i="1" dirty="0"/>
              <a:t>(</a:t>
            </a:r>
            <a:r>
              <a:rPr lang="en-US" altLang="en-US" sz="3600" b="1" i="1" dirty="0" err="1"/>
              <a:t>Y算子</a:t>
            </a:r>
            <a:r>
              <a:rPr lang="" altLang="en-US" sz="3600" b="1" i="1" dirty="0"/>
              <a:t>)</a:t>
            </a:r>
            <a:br>
              <a:rPr lang="" altLang="en-US" sz="3600" b="1" i="1" dirty="0"/>
            </a:br>
            <a:r>
              <a:rPr lang="" altLang="en-US" sz="3600" b="1" i="1" dirty="0"/>
              <a:t>(2005-~)</a:t>
            </a:r>
            <a:br>
              <a:rPr lang="" altLang="en-US" dirty="0"/>
            </a:br>
            <a:endParaRPr lang="" altLang="en-US" dirty="0"/>
          </a:p>
        </p:txBody>
      </p:sp>
      <p:sp>
        <p:nvSpPr>
          <p:cNvPr id="3" name="Content Placeholder 2"/>
          <p:cNvSpPr>
            <a:spLocks noGrp="1"/>
          </p:cNvSpPr>
          <p:nvPr>
            <p:ph idx="1"/>
          </p:nvPr>
        </p:nvSpPr>
        <p:spPr>
          <a:xfrm>
            <a:off x="7971790" y="2773680"/>
            <a:ext cx="4137660" cy="3785235"/>
          </a:xfrm>
        </p:spPr>
        <p:txBody>
          <a:bodyPr/>
          <a:lstStyle/>
          <a:p>
            <a:pPr marL="0" indent="0" algn="just">
              <a:buNone/>
            </a:pPr>
            <a:r>
              <a:rPr lang="en-US" altLang="en-US" sz="2000" dirty="0" err="1"/>
              <a:t>作者卖</a:t>
            </a:r>
            <a:r>
              <a:rPr lang="" altLang="en-US" sz="2000" dirty="0"/>
              <a:t>掉</a:t>
            </a:r>
            <a:r>
              <a:rPr lang="en-US" altLang="en-US" sz="2000" dirty="0"/>
              <a:t>Via</a:t>
            </a:r>
            <a:r>
              <a:rPr lang="" altLang="en-US" sz="2000" dirty="0"/>
              <a:t>w</a:t>
            </a:r>
            <a:r>
              <a:rPr lang="en-US" altLang="en-US" sz="2000" dirty="0" err="1"/>
              <a:t>eb之后</a:t>
            </a:r>
            <a:r>
              <a:rPr lang="" altLang="en-US" sz="2000" dirty="0"/>
              <a:t>的故事：</a:t>
            </a:r>
            <a:endParaRPr lang="en-US" altLang="en-US" sz="2000" dirty="0"/>
          </a:p>
          <a:p>
            <a:pPr marL="0" indent="0" algn="just">
              <a:buNone/>
            </a:pPr>
            <a:r>
              <a:rPr lang="" altLang="en-US" sz="2000" dirty="0"/>
              <a:t>1.2005.03</a:t>
            </a:r>
            <a:r>
              <a:rPr lang="en-US" altLang="en-US" sz="2000" dirty="0"/>
              <a:t>(41</a:t>
            </a:r>
            <a:r>
              <a:rPr lang="zh-CN" altLang="en-US" sz="2000" dirty="0"/>
              <a:t>岁</a:t>
            </a:r>
            <a:r>
              <a:rPr lang="en-US" altLang="en-US" sz="2000" dirty="0"/>
              <a:t>)</a:t>
            </a:r>
            <a:r>
              <a:rPr lang="" altLang="en-US" sz="2000" dirty="0"/>
              <a:t>哈佛</a:t>
            </a:r>
            <a:r>
              <a:rPr lang="en-US" altLang="en-US" sz="2000" dirty="0" err="1"/>
              <a:t>大学</a:t>
            </a:r>
            <a:endParaRPr lang="en-US" altLang="en-US" sz="2000" dirty="0"/>
          </a:p>
          <a:p>
            <a:pPr marL="0" indent="0" algn="just">
              <a:buNone/>
            </a:pPr>
            <a:r>
              <a:rPr lang="en-US" altLang="en-US" sz="2000" b="1" i="1" dirty="0" err="1">
                <a:solidFill>
                  <a:srgbClr val="FF0000"/>
                </a:solidFill>
              </a:rPr>
              <a:t>演讲《如何成立创业公司</a:t>
            </a:r>
            <a:r>
              <a:rPr lang="en-US" altLang="en-US" sz="2000" b="1" i="1" dirty="0">
                <a:solidFill>
                  <a:srgbClr val="FF0000"/>
                </a:solidFill>
              </a:rPr>
              <a:t>》</a:t>
            </a:r>
          </a:p>
          <a:p>
            <a:pPr marL="0" indent="0" algn="just">
              <a:buNone/>
            </a:pPr>
            <a:r>
              <a:rPr lang="" altLang="en-US" sz="2000" dirty="0"/>
              <a:t>2.2005.07</a:t>
            </a:r>
            <a:r>
              <a:rPr lang="en-US" altLang="en-US" sz="2000" dirty="0"/>
              <a:t>(41</a:t>
            </a:r>
            <a:r>
              <a:rPr lang="zh-CN" altLang="en-US" sz="2000" dirty="0"/>
              <a:t>岁</a:t>
            </a:r>
            <a:r>
              <a:rPr lang="en-US" altLang="en-US" sz="2000" dirty="0"/>
              <a:t>)举办</a:t>
            </a:r>
            <a:r>
              <a:rPr lang="en-US" altLang="en-US" sz="2000" b="1" i="1" dirty="0">
                <a:solidFill>
                  <a:srgbClr val="FF0000"/>
                </a:solidFill>
              </a:rPr>
              <a:t>创业夏令营</a:t>
            </a:r>
            <a:r>
              <a:rPr lang="en-US" altLang="en-US" sz="2000" dirty="0"/>
              <a:t>对入选的项目进行US$5000的资助</a:t>
            </a:r>
          </a:p>
          <a:p>
            <a:pPr marL="0" indent="0" algn="just">
              <a:buNone/>
            </a:pPr>
            <a:r>
              <a:rPr lang="" altLang="en-US" sz="2000" dirty="0"/>
              <a:t>3.2005</a:t>
            </a:r>
            <a:r>
              <a:rPr lang="en-US" altLang="en-US" sz="2000" dirty="0"/>
              <a:t>(41</a:t>
            </a:r>
            <a:r>
              <a:rPr lang="zh-CN" altLang="en-US" sz="2000" dirty="0"/>
              <a:t>岁</a:t>
            </a:r>
            <a:r>
              <a:rPr lang="en-US" altLang="en-US" sz="2000" dirty="0"/>
              <a:t>)</a:t>
            </a:r>
            <a:r>
              <a:rPr lang="en-US" altLang="en-US" sz="2000" dirty="0" err="1"/>
              <a:t>成立</a:t>
            </a:r>
            <a:r>
              <a:rPr lang="en-US" altLang="en-US" sz="2000" b="1" i="1" dirty="0" err="1">
                <a:solidFill>
                  <a:srgbClr val="FF0000"/>
                </a:solidFill>
              </a:rPr>
              <a:t>YC</a:t>
            </a:r>
            <a:r>
              <a:rPr lang="en-US" altLang="en-US" sz="2000" dirty="0" err="1"/>
              <a:t>公司</a:t>
            </a:r>
            <a:endParaRPr lang="en-US" altLang="en-US" sz="2000" dirty="0"/>
          </a:p>
          <a:p>
            <a:pPr marL="0" indent="0" algn="just">
              <a:buNone/>
            </a:pPr>
            <a:r>
              <a:rPr lang="en-US" altLang="en-US" sz="2000" dirty="0"/>
              <a:t>（</a:t>
            </a:r>
            <a:r>
              <a:rPr lang="en-US" altLang="en-US" sz="2000" b="1" i="1" dirty="0" err="1">
                <a:solidFill>
                  <a:srgbClr val="FF0000"/>
                </a:solidFill>
              </a:rPr>
              <a:t>创业公司孵化器</a:t>
            </a:r>
            <a:r>
              <a:rPr lang="en-US" altLang="en-US" sz="2000" dirty="0"/>
              <a:t>）</a:t>
            </a:r>
          </a:p>
          <a:p>
            <a:pPr marL="0" indent="0" algn="just">
              <a:buNone/>
            </a:pPr>
            <a:r>
              <a:rPr lang="" altLang="en-US" sz="2000" dirty="0"/>
              <a:t>4.</a:t>
            </a:r>
            <a:r>
              <a:rPr lang="en-US" altLang="en-US" sz="2000" dirty="0" err="1"/>
              <a:t>每年持续举办</a:t>
            </a:r>
            <a:r>
              <a:rPr lang="" altLang="en-US" sz="2000" b="1" i="1" dirty="0">
                <a:solidFill>
                  <a:srgbClr val="FF0000"/>
                </a:solidFill>
              </a:rPr>
              <a:t>2次创业训练</a:t>
            </a:r>
            <a:r>
              <a:rPr lang="en-US" altLang="en-US" sz="2000" b="1" i="1" dirty="0">
                <a:solidFill>
                  <a:srgbClr val="FF0000"/>
                </a:solidFill>
              </a:rPr>
              <a:t>营</a:t>
            </a:r>
          </a:p>
          <a:p>
            <a:pPr marL="0" indent="0" algn="just">
              <a:buNone/>
            </a:pPr>
            <a:r>
              <a:rPr lang="" altLang="en-US" sz="2000" dirty="0"/>
              <a:t>（1月和6月）</a:t>
            </a:r>
            <a:r>
              <a:rPr lang="en-US" altLang="en-US" sz="2000" dirty="0" err="1"/>
              <a:t>对项目进行筛选和投资（作为交换拿走</a:t>
            </a:r>
            <a:r>
              <a:rPr lang="" altLang="en-US" sz="2000" b="1" i="1" dirty="0">
                <a:solidFill>
                  <a:srgbClr val="FF0000"/>
                </a:solidFill>
              </a:rPr>
              <a:t>5%的</a:t>
            </a:r>
            <a:r>
              <a:rPr lang="en-US" altLang="en-US" sz="2000" b="1" i="1" dirty="0" err="1">
                <a:solidFill>
                  <a:srgbClr val="FF0000"/>
                </a:solidFill>
              </a:rPr>
              <a:t>原始</a:t>
            </a:r>
            <a:r>
              <a:rPr lang="" altLang="en-US" sz="2000" b="1" i="1" dirty="0">
                <a:solidFill>
                  <a:srgbClr val="FF0000"/>
                </a:solidFill>
              </a:rPr>
              <a:t>股</a:t>
            </a:r>
            <a:r>
              <a:rPr lang="en-US" altLang="en-US" sz="2000" dirty="0"/>
              <a:t>）</a:t>
            </a:r>
          </a:p>
          <a:p>
            <a:pPr marL="0" indent="0" algn="just">
              <a:buNone/>
            </a:pPr>
            <a:r>
              <a:rPr lang="en-US" altLang="en-US" sz="2000" b="1" i="1" dirty="0" err="1"/>
              <a:t>达成</a:t>
            </a:r>
            <a:r>
              <a:rPr lang="" altLang="en-US" sz="2000" b="1" i="1" dirty="0"/>
              <a:t>成就</a:t>
            </a:r>
            <a:r>
              <a:rPr lang="en-US" altLang="en-US" sz="2000" b="1" i="1" dirty="0"/>
              <a:t>：</a:t>
            </a:r>
            <a:r>
              <a:rPr lang="" altLang="en-US" sz="2000" b="1" i="1" dirty="0"/>
              <a:t>从独善其身到兼济天下</a:t>
            </a:r>
          </a:p>
        </p:txBody>
      </p:sp>
      <p:pic>
        <p:nvPicPr>
          <p:cNvPr id="4" name="Picture 3" descr="YC Top Companies"/>
          <p:cNvPicPr>
            <a:picLocks noChangeAspect="1"/>
          </p:cNvPicPr>
          <p:nvPr/>
        </p:nvPicPr>
        <p:blipFill>
          <a:blip r:embed="rId2"/>
          <a:stretch>
            <a:fillRect/>
          </a:stretch>
        </p:blipFill>
        <p:spPr>
          <a:xfrm>
            <a:off x="5612130" y="10785"/>
            <a:ext cx="6566535" cy="2482215"/>
          </a:xfrm>
          <a:prstGeom prst="rect">
            <a:avLst/>
          </a:prstGeom>
        </p:spPr>
      </p:pic>
      <p:pic>
        <p:nvPicPr>
          <p:cNvPr id="5" name="Picture 4" descr="启程，新的商业模式"/>
          <p:cNvPicPr>
            <a:picLocks noChangeAspect="1"/>
          </p:cNvPicPr>
          <p:nvPr/>
        </p:nvPicPr>
        <p:blipFill>
          <a:blip r:embed="rId3"/>
          <a:stretch>
            <a:fillRect/>
          </a:stretch>
        </p:blipFill>
        <p:spPr>
          <a:xfrm>
            <a:off x="-5715" y="2517470"/>
            <a:ext cx="7764780" cy="43675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6251D-BC3E-EC86-378E-B3C8291290F0}"/>
              </a:ext>
            </a:extLst>
          </p:cNvPr>
          <p:cNvSpPr>
            <a:spLocks noGrp="1"/>
          </p:cNvSpPr>
          <p:nvPr>
            <p:ph type="title"/>
          </p:nvPr>
        </p:nvSpPr>
        <p:spPr>
          <a:xfrm>
            <a:off x="897600" y="477000"/>
            <a:ext cx="10094400" cy="4666362"/>
          </a:xfrm>
        </p:spPr>
        <p:txBody>
          <a:bodyPr/>
          <a:lstStyle/>
          <a:p>
            <a:pPr algn="l">
              <a:lnSpc>
                <a:spcPct val="150000"/>
              </a:lnSpc>
            </a:pPr>
            <a:r>
              <a:rPr lang="zh-CN" altLang="en-US" b="1" i="1" dirty="0"/>
              <a:t>八卦</a:t>
            </a:r>
            <a:br>
              <a:rPr lang="en-US" altLang="zh-CN" b="1" i="1" dirty="0"/>
            </a:br>
            <a:br>
              <a:rPr lang="en-US" altLang="zh-CN" sz="2400" b="1" i="1" dirty="0"/>
            </a:br>
            <a:r>
              <a:rPr lang="en-US" altLang="zh-CN" sz="2400" b="1" i="1" dirty="0"/>
              <a:t>	</a:t>
            </a:r>
            <a:r>
              <a:rPr lang="zh-CN" altLang="en-US" sz="2400" b="1" i="1" dirty="0"/>
              <a:t>前文只字未提</a:t>
            </a:r>
            <a:br>
              <a:rPr lang="en-US" altLang="zh-CN" sz="2400" b="1" i="1" dirty="0"/>
            </a:br>
            <a:r>
              <a:rPr lang="en-US" altLang="zh-CN" sz="2400" b="1" i="1" dirty="0"/>
              <a:t>	</a:t>
            </a:r>
            <a:r>
              <a:rPr lang="zh-CN" altLang="en-US" sz="2400" b="1" i="1" dirty="0"/>
              <a:t>作者的个人问题解决了没有？</a:t>
            </a:r>
            <a:br>
              <a:rPr lang="en-US" altLang="zh-CN" sz="2400" b="1" i="1" dirty="0"/>
            </a:br>
            <a:r>
              <a:rPr lang="en-US" altLang="zh-CN" sz="2400" b="1" i="1" dirty="0"/>
              <a:t>	</a:t>
            </a:r>
            <a:r>
              <a:rPr lang="zh-CN" altLang="en-US" sz="2400" b="1" i="1" dirty="0"/>
              <a:t>那时候作者多大了？</a:t>
            </a:r>
            <a:br>
              <a:rPr lang="en-US" altLang="zh-CN" sz="2400" b="1" i="1" dirty="0"/>
            </a:br>
            <a:br>
              <a:rPr lang="en-US" altLang="zh-CN" sz="2400" b="1" i="1" dirty="0"/>
            </a:br>
            <a:r>
              <a:rPr lang="en-US" altLang="zh-CN" sz="2400" b="1" i="1" dirty="0"/>
              <a:t>	2008</a:t>
            </a:r>
            <a:r>
              <a:rPr lang="zh-CN" altLang="en-US" sz="2400" b="1" i="1" dirty="0"/>
              <a:t>年</a:t>
            </a:r>
            <a:r>
              <a:rPr lang="en-US" altLang="zh-CN" sz="2400" b="1" i="1" dirty="0"/>
              <a:t>(44</a:t>
            </a:r>
            <a:r>
              <a:rPr lang="zh-CN" altLang="en-US" sz="2400" b="1" i="1" dirty="0"/>
              <a:t>岁</a:t>
            </a:r>
            <a:r>
              <a:rPr lang="en-US" altLang="zh-CN" sz="2400" b="1" i="1" dirty="0"/>
              <a:t>)</a:t>
            </a:r>
            <a:r>
              <a:rPr lang="zh-CN" altLang="en-US" sz="2400" b="1" i="1" dirty="0"/>
              <a:t>，他与</a:t>
            </a:r>
            <a:r>
              <a:rPr lang="en-US" altLang="zh-CN" sz="2400" b="1" i="1" dirty="0"/>
              <a:t>Y Combinator</a:t>
            </a:r>
            <a:r>
              <a:rPr lang="zh-CN" altLang="en-US" sz="2400" b="1" i="1" dirty="0"/>
              <a:t>的另一位创办者</a:t>
            </a:r>
            <a:br>
              <a:rPr lang="en-US" altLang="zh-CN" sz="2400" b="1" i="1" dirty="0"/>
            </a:br>
            <a:r>
              <a:rPr lang="en-US" altLang="zh-CN" sz="2400" b="1" i="1" dirty="0"/>
              <a:t>	</a:t>
            </a:r>
            <a:r>
              <a:rPr lang="zh-CN" altLang="en-US" sz="2400" b="1" i="1" dirty="0"/>
              <a:t>杰西卡</a:t>
            </a:r>
            <a:r>
              <a:rPr lang="en-US" altLang="zh-CN" sz="2400" b="1" i="1" dirty="0"/>
              <a:t>·</a:t>
            </a:r>
            <a:r>
              <a:rPr lang="zh-CN" altLang="en-US" sz="2400" b="1" i="1" dirty="0"/>
              <a:t>利文斯顿</a:t>
            </a:r>
            <a:r>
              <a:rPr lang="en-US" altLang="zh-CN" sz="2400" b="1" i="1" dirty="0"/>
              <a:t>(Jessica Livingston)</a:t>
            </a:r>
            <a:r>
              <a:rPr lang="zh-CN" altLang="en-US" sz="2400" b="1" i="1" dirty="0"/>
              <a:t>结婚。</a:t>
            </a:r>
            <a:br>
              <a:rPr lang="en-US" altLang="zh-CN" sz="2400" b="1" i="1" dirty="0"/>
            </a:br>
            <a:r>
              <a:rPr lang="en-US" altLang="zh-CN" sz="2400" b="1" i="1" dirty="0"/>
              <a:t>	</a:t>
            </a:r>
            <a:r>
              <a:rPr lang="zh-CN" altLang="en-US" sz="2400" b="1" i="1" dirty="0"/>
              <a:t>杰西卡</a:t>
            </a:r>
            <a:r>
              <a:rPr lang="en-US" altLang="zh-CN" sz="2400" b="1" i="1" dirty="0"/>
              <a:t>·</a:t>
            </a:r>
            <a:r>
              <a:rPr lang="zh-CN" altLang="en-US" sz="2400" b="1" i="1" dirty="0"/>
              <a:t>利文斯顿著有</a:t>
            </a:r>
            <a:r>
              <a:rPr lang="en-US" altLang="zh-CN" sz="2400" b="1" i="1" dirty="0"/>
              <a:t>《FOUNDERS AT WORK》(2007.01)</a:t>
            </a:r>
            <a:endParaRPr lang="zh-CN" altLang="en-US" sz="2400" b="1" i="1" dirty="0"/>
          </a:p>
        </p:txBody>
      </p:sp>
      <p:pic>
        <p:nvPicPr>
          <p:cNvPr id="5" name="图片 4">
            <a:extLst>
              <a:ext uri="{FF2B5EF4-FFF2-40B4-BE49-F238E27FC236}">
                <a16:creationId xmlns:a16="http://schemas.microsoft.com/office/drawing/2014/main" id="{1FD50E7D-BB81-B4A7-020A-02C5DA025BA8}"/>
              </a:ext>
            </a:extLst>
          </p:cNvPr>
          <p:cNvPicPr>
            <a:picLocks noChangeAspect="1"/>
          </p:cNvPicPr>
          <p:nvPr/>
        </p:nvPicPr>
        <p:blipFill>
          <a:blip r:embed="rId2"/>
          <a:stretch>
            <a:fillRect/>
          </a:stretch>
        </p:blipFill>
        <p:spPr>
          <a:xfrm>
            <a:off x="6096000" y="483825"/>
            <a:ext cx="4953000" cy="3305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a:extLst>
              <a:ext uri="{FF2B5EF4-FFF2-40B4-BE49-F238E27FC236}">
                <a16:creationId xmlns:a16="http://schemas.microsoft.com/office/drawing/2014/main" id="{FD8E973B-82ED-7AB3-A2C8-AEC07461488A}"/>
              </a:ext>
            </a:extLst>
          </p:cNvPr>
          <p:cNvPicPr>
            <a:picLocks noChangeAspect="1"/>
          </p:cNvPicPr>
          <p:nvPr/>
        </p:nvPicPr>
        <p:blipFill>
          <a:blip r:embed="rId3"/>
          <a:stretch>
            <a:fillRect/>
          </a:stretch>
        </p:blipFill>
        <p:spPr>
          <a:xfrm>
            <a:off x="10056000" y="4092512"/>
            <a:ext cx="1208284" cy="1825202"/>
          </a:xfrm>
          <a:prstGeom prst="rect">
            <a:avLst/>
          </a:prstGeom>
        </p:spPr>
      </p:pic>
    </p:spTree>
    <p:extLst>
      <p:ext uri="{BB962C8B-B14F-4D97-AF65-F5344CB8AC3E}">
        <p14:creationId xmlns:p14="http://schemas.microsoft.com/office/powerpoint/2010/main" val="4108882934"/>
      </p:ext>
    </p:extLst>
  </p:cSld>
  <p:clrMapOvr>
    <a:masterClrMapping/>
  </p:clrMapOvr>
  <mc:AlternateContent xmlns:mc="http://schemas.openxmlformats.org/markup-compatibility/2006">
    <mc:Choice xmlns:p14="http://schemas.microsoft.com/office/powerpoint/2010/main" Requires="p14">
      <p:transition spd="slow" p14:dur="1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i="1"/>
              <a:t>致歉</a:t>
            </a:r>
          </a:p>
        </p:txBody>
      </p:sp>
      <p:sp>
        <p:nvSpPr>
          <p:cNvPr id="3" name="Content Placeholder 2"/>
          <p:cNvSpPr>
            <a:spLocks noGrp="1"/>
          </p:cNvSpPr>
          <p:nvPr>
            <p:ph idx="1"/>
          </p:nvPr>
        </p:nvSpPr>
        <p:spPr>
          <a:xfrm>
            <a:off x="811200" y="2062480"/>
            <a:ext cx="10972800" cy="2989580"/>
          </a:xfrm>
        </p:spPr>
        <p:txBody>
          <a:bodyPr/>
          <a:lstStyle/>
          <a:p>
            <a:pPr marL="0" indent="0">
              <a:lnSpc>
                <a:spcPct val="150000"/>
              </a:lnSpc>
              <a:buNone/>
            </a:pPr>
            <a:r>
              <a:rPr lang="" altLang="en-US" b="1" i="1" dirty="0"/>
              <a:t>-  </a:t>
            </a:r>
            <a:r>
              <a:rPr lang="en-US" altLang="en-US" b="1" i="1" dirty="0"/>
              <a:t>1.  </a:t>
            </a:r>
            <a:r>
              <a:rPr lang="" altLang="en-US" b="1" i="1" dirty="0"/>
              <a:t>为什么</a:t>
            </a:r>
            <a:r>
              <a:rPr lang="en-US" altLang="en-US" b="1" i="1" dirty="0" err="1"/>
              <a:t>这个PPT</a:t>
            </a:r>
            <a:r>
              <a:rPr lang="" altLang="en-US" b="1" i="1" dirty="0"/>
              <a:t>制作得这么</a:t>
            </a:r>
            <a:r>
              <a:rPr lang="en-US" altLang="en-US" b="1" i="1" dirty="0" err="1"/>
              <a:t>简陋</a:t>
            </a:r>
            <a:r>
              <a:rPr lang="en-US" altLang="en-US" b="1" i="1" dirty="0"/>
              <a:t>？</a:t>
            </a:r>
          </a:p>
          <a:p>
            <a:pPr marL="0" indent="0">
              <a:lnSpc>
                <a:spcPct val="150000"/>
              </a:lnSpc>
              <a:buNone/>
            </a:pPr>
            <a:r>
              <a:rPr lang="en-US" altLang="en-US" b="1" i="1" dirty="0">
                <a:solidFill>
                  <a:schemeClr val="bg2"/>
                </a:solidFill>
              </a:rPr>
              <a:t>	</a:t>
            </a:r>
            <a:r>
              <a:rPr lang="en-US" altLang="en-US" sz="2800" i="1" dirty="0" err="1">
                <a:solidFill>
                  <a:schemeClr val="bg2"/>
                </a:solidFill>
              </a:rPr>
              <a:t>本人PPT</a:t>
            </a:r>
            <a:r>
              <a:rPr lang="zh-CN" altLang="en-US" sz="2800" i="1" dirty="0">
                <a:solidFill>
                  <a:schemeClr val="bg2"/>
                </a:solidFill>
              </a:rPr>
              <a:t>制作</a:t>
            </a:r>
            <a:r>
              <a:rPr lang="en-US" altLang="en-US" sz="2800" i="1" dirty="0" err="1">
                <a:solidFill>
                  <a:schemeClr val="bg2"/>
                </a:solidFill>
              </a:rPr>
              <a:t>水平</a:t>
            </a:r>
            <a:r>
              <a:rPr lang="zh-CN" altLang="en-US" sz="2800" i="1" dirty="0">
                <a:solidFill>
                  <a:schemeClr val="bg2"/>
                </a:solidFill>
              </a:rPr>
              <a:t>不高</a:t>
            </a:r>
            <a:endParaRPr lang="en-US" altLang="en-US" sz="2800" i="1" dirty="0">
              <a:solidFill>
                <a:schemeClr val="bg2"/>
              </a:solidFill>
            </a:endParaRPr>
          </a:p>
          <a:p>
            <a:pPr marL="0" indent="0">
              <a:lnSpc>
                <a:spcPct val="150000"/>
              </a:lnSpc>
              <a:buNone/>
            </a:pPr>
            <a:r>
              <a:rPr lang="en-US" altLang="en-US" sz="2800" i="1" dirty="0">
                <a:solidFill>
                  <a:schemeClr val="bg2"/>
                </a:solidFill>
              </a:rPr>
              <a:t>	</a:t>
            </a:r>
            <a:r>
              <a:rPr lang="en-US" altLang="en-US" sz="2800" i="1" dirty="0" err="1">
                <a:solidFill>
                  <a:schemeClr val="bg2"/>
                </a:solidFill>
              </a:rPr>
              <a:t>下一步打算</a:t>
            </a:r>
            <a:r>
              <a:rPr lang="" altLang="en-US" sz="2800" i="1" dirty="0">
                <a:solidFill>
                  <a:schemeClr val="bg2"/>
                </a:solidFill>
              </a:rPr>
              <a:t>：提升PPT制作水平，学习</a:t>
            </a:r>
            <a:r>
              <a:rPr lang="en-US" altLang="en-US" sz="2800" i="1" dirty="0" err="1">
                <a:solidFill>
                  <a:schemeClr val="bg2"/>
                </a:solidFill>
              </a:rPr>
              <a:t>使用Latex</a:t>
            </a:r>
            <a:r>
              <a:rPr lang="" altLang="en-US" sz="2800" i="1" dirty="0">
                <a:solidFill>
                  <a:schemeClr val="bg2"/>
                </a:solidFill>
              </a:rPr>
              <a:t>优化排版</a:t>
            </a:r>
            <a:endParaRPr lang="en-US" altLang="en-US" b="1" i="1" dirty="0">
              <a:solidFill>
                <a:schemeClr val="bg2"/>
              </a:solidFill>
            </a:endParaRPr>
          </a:p>
          <a:p>
            <a:pPr marL="0" indent="0">
              <a:lnSpc>
                <a:spcPct val="150000"/>
              </a:lnSpc>
              <a:buNone/>
            </a:pPr>
            <a:r>
              <a:rPr lang="" altLang="en-US" b="1" i="1" dirty="0"/>
              <a:t>-  </a:t>
            </a:r>
            <a:r>
              <a:rPr lang="en-US" altLang="en-US" b="1" i="1" dirty="0"/>
              <a:t>2.  </a:t>
            </a:r>
            <a:r>
              <a:rPr lang="" altLang="en-US" b="1" i="1" dirty="0"/>
              <a:t>你讲得</a:t>
            </a:r>
            <a:r>
              <a:rPr lang="en-US" altLang="en-US" b="1" i="1" dirty="0" err="1"/>
              <a:t>这个书我们不想</a:t>
            </a:r>
            <a:r>
              <a:rPr lang="zh-CN" altLang="en-US" b="1" i="1" dirty="0"/>
              <a:t>听</a:t>
            </a:r>
            <a:r>
              <a:rPr lang="en-US" altLang="en-US" b="1" i="1" dirty="0" err="1"/>
              <a:t>也不想</a:t>
            </a:r>
            <a:r>
              <a:rPr lang="zh-CN" altLang="en-US" b="1" i="1" dirty="0"/>
              <a:t>看</a:t>
            </a:r>
            <a:r>
              <a:rPr lang="en-US" altLang="en-US" b="1" i="1" dirty="0"/>
              <a:t>？</a:t>
            </a:r>
          </a:p>
          <a:p>
            <a:pPr marL="0" indent="0">
              <a:lnSpc>
                <a:spcPct val="150000"/>
              </a:lnSpc>
              <a:buNone/>
            </a:pPr>
            <a:r>
              <a:rPr lang="en-US" altLang="en-US" sz="2800" b="1" i="1" dirty="0">
                <a:solidFill>
                  <a:schemeClr val="bg2"/>
                </a:solidFill>
              </a:rPr>
              <a:t>	</a:t>
            </a:r>
            <a:r>
              <a:rPr lang="en-US" altLang="en-US" sz="2800" i="1" dirty="0" err="1">
                <a:solidFill>
                  <a:schemeClr val="bg2"/>
                </a:solidFill>
              </a:rPr>
              <a:t>没有选择</a:t>
            </a:r>
            <a:r>
              <a:rPr lang="" altLang="en-US" sz="2800" i="1" dirty="0">
                <a:solidFill>
                  <a:schemeClr val="bg2"/>
                </a:solidFill>
              </a:rPr>
              <a:t>受众面广的</a:t>
            </a:r>
            <a:r>
              <a:rPr lang="en-US" altLang="en-US" sz="2800" i="1" dirty="0" err="1">
                <a:solidFill>
                  <a:schemeClr val="bg2"/>
                </a:solidFill>
              </a:rPr>
              <a:t>书籍进行讲解，深表歉意</a:t>
            </a:r>
            <a:endParaRPr lang="en-US" altLang="en-US" sz="2800" i="1" dirty="0">
              <a:solidFill>
                <a:schemeClr val="bg2"/>
              </a:solidFill>
            </a:endParaRPr>
          </a:p>
        </p:txBody>
      </p:sp>
      <p:cxnSp>
        <p:nvCxnSpPr>
          <p:cNvPr id="4" name="Straight Connector 3"/>
          <p:cNvCxnSpPr/>
          <p:nvPr/>
        </p:nvCxnSpPr>
        <p:spPr>
          <a:xfrm>
            <a:off x="-74295" y="1414780"/>
            <a:ext cx="12344400" cy="12065"/>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855278"/>
            <a:ext cx="10972800" cy="1143000"/>
          </a:xfrm>
        </p:spPr>
        <p:txBody>
          <a:bodyPr/>
          <a:lstStyle/>
          <a:p>
            <a:r>
              <a:rPr lang="en-US" altLang="en-US" b="1" i="1"/>
              <a:t>感谢聆听</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204C1E2C-9A99-A669-EA5E-10839A94D1B6}"/>
              </a:ext>
            </a:extLst>
          </p:cNvPr>
          <p:cNvSpPr/>
          <p:nvPr/>
        </p:nvSpPr>
        <p:spPr>
          <a:xfrm>
            <a:off x="-312000" y="909000"/>
            <a:ext cx="11232000" cy="5976000"/>
          </a:xfrm>
          <a:prstGeom prst="rect">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D386674D-B485-478A-2AD5-6147F5DFC85D}"/>
              </a:ext>
            </a:extLst>
          </p:cNvPr>
          <p:cNvPicPr>
            <a:picLocks noChangeAspect="1"/>
          </p:cNvPicPr>
          <p:nvPr/>
        </p:nvPicPr>
        <p:blipFill>
          <a:blip r:embed="rId2"/>
          <a:stretch>
            <a:fillRect/>
          </a:stretch>
        </p:blipFill>
        <p:spPr>
          <a:xfrm>
            <a:off x="4224000" y="1945016"/>
            <a:ext cx="1678767" cy="1829177"/>
          </a:xfrm>
          <a:prstGeom prst="rect">
            <a:avLst/>
          </a:prstGeom>
        </p:spPr>
      </p:pic>
      <p:sp>
        <p:nvSpPr>
          <p:cNvPr id="24" name="矩形: 圆角 23">
            <a:extLst>
              <a:ext uri="{FF2B5EF4-FFF2-40B4-BE49-F238E27FC236}">
                <a16:creationId xmlns:a16="http://schemas.microsoft.com/office/drawing/2014/main" id="{8C15701A-25D2-48D6-2E4C-16128C202375}"/>
              </a:ext>
            </a:extLst>
          </p:cNvPr>
          <p:cNvSpPr/>
          <p:nvPr/>
        </p:nvSpPr>
        <p:spPr>
          <a:xfrm>
            <a:off x="7954916" y="3717000"/>
            <a:ext cx="2749084" cy="3744000"/>
          </a:xfrm>
          <a:prstGeom prst="round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6704002-957B-5C23-4912-9D51823A8B66}"/>
              </a:ext>
            </a:extLst>
          </p:cNvPr>
          <p:cNvSpPr/>
          <p:nvPr/>
        </p:nvSpPr>
        <p:spPr>
          <a:xfrm>
            <a:off x="0" y="-243000"/>
            <a:ext cx="3960000" cy="1152000"/>
          </a:xfrm>
          <a:custGeom>
            <a:avLst/>
            <a:gdLst>
              <a:gd name="connsiteX0" fmla="*/ 0 w 3960000"/>
              <a:gd name="connsiteY0" fmla="*/ 0 h 2016000"/>
              <a:gd name="connsiteX1" fmla="*/ 3960000 w 3960000"/>
              <a:gd name="connsiteY1" fmla="*/ 0 h 2016000"/>
              <a:gd name="connsiteX2" fmla="*/ 3960000 w 3960000"/>
              <a:gd name="connsiteY2" fmla="*/ 2016000 h 2016000"/>
              <a:gd name="connsiteX3" fmla="*/ 0 w 3960000"/>
              <a:gd name="connsiteY3" fmla="*/ 2016000 h 2016000"/>
              <a:gd name="connsiteX4" fmla="*/ 0 w 3960000"/>
              <a:gd name="connsiteY4" fmla="*/ 0 h 2016000"/>
              <a:gd name="connsiteX0" fmla="*/ 0 w 3960000"/>
              <a:gd name="connsiteY0" fmla="*/ 19050 h 2035050"/>
              <a:gd name="connsiteX1" fmla="*/ 2645550 w 3960000"/>
              <a:gd name="connsiteY1" fmla="*/ 0 h 2035050"/>
              <a:gd name="connsiteX2" fmla="*/ 3960000 w 3960000"/>
              <a:gd name="connsiteY2" fmla="*/ 2035050 h 2035050"/>
              <a:gd name="connsiteX3" fmla="*/ 0 w 3960000"/>
              <a:gd name="connsiteY3" fmla="*/ 2035050 h 2035050"/>
              <a:gd name="connsiteX4" fmla="*/ 0 w 3960000"/>
              <a:gd name="connsiteY4" fmla="*/ 19050 h 203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2035050">
                <a:moveTo>
                  <a:pt x="0" y="19050"/>
                </a:moveTo>
                <a:lnTo>
                  <a:pt x="2645550" y="0"/>
                </a:lnTo>
                <a:lnTo>
                  <a:pt x="3960000" y="2035050"/>
                </a:lnTo>
                <a:lnTo>
                  <a:pt x="0" y="2035050"/>
                </a:lnTo>
                <a:lnTo>
                  <a:pt x="0" y="19050"/>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63E8E2B-0CE0-AD52-AC89-32593496E9B4}"/>
              </a:ext>
            </a:extLst>
          </p:cNvPr>
          <p:cNvSpPr>
            <a:spLocks noGrp="1"/>
          </p:cNvSpPr>
          <p:nvPr>
            <p:ph type="title"/>
          </p:nvPr>
        </p:nvSpPr>
        <p:spPr>
          <a:xfrm>
            <a:off x="249600" y="55788"/>
            <a:ext cx="2678400" cy="850362"/>
          </a:xfrm>
          <a:noFill/>
        </p:spPr>
        <p:txBody>
          <a:bodyPr/>
          <a:lstStyle/>
          <a:p>
            <a:r>
              <a:rPr lang="zh-CN" altLang="en-US" b="1" i="1" dirty="0">
                <a:solidFill>
                  <a:schemeClr val="bg1"/>
                </a:solidFill>
              </a:rPr>
              <a:t>书籍版本</a:t>
            </a:r>
            <a:endParaRPr lang="zh-CN" altLang="en-US" dirty="0">
              <a:solidFill>
                <a:schemeClr val="bg1"/>
              </a:solidFill>
            </a:endParaRPr>
          </a:p>
        </p:txBody>
      </p:sp>
      <p:graphicFrame>
        <p:nvGraphicFramePr>
          <p:cNvPr id="16" name="表格 15">
            <a:extLst>
              <a:ext uri="{FF2B5EF4-FFF2-40B4-BE49-F238E27FC236}">
                <a16:creationId xmlns:a16="http://schemas.microsoft.com/office/drawing/2014/main" id="{6A64FC1B-4EF9-364C-CCDB-DDAFB0F65F7D}"/>
              </a:ext>
            </a:extLst>
          </p:cNvPr>
          <p:cNvGraphicFramePr>
            <a:graphicFrameLocks noGrp="1"/>
          </p:cNvGraphicFramePr>
          <p:nvPr>
            <p:extLst>
              <p:ext uri="{D42A27DB-BD31-4B8C-83A1-F6EECF244321}">
                <p14:modId xmlns:p14="http://schemas.microsoft.com/office/powerpoint/2010/main" val="2126703648"/>
              </p:ext>
            </p:extLst>
          </p:nvPr>
        </p:nvGraphicFramePr>
        <p:xfrm>
          <a:off x="48000" y="6422100"/>
          <a:ext cx="7704000" cy="370840"/>
        </p:xfrm>
        <a:graphic>
          <a:graphicData uri="http://schemas.openxmlformats.org/drawingml/2006/table">
            <a:tbl>
              <a:tblPr firstRow="1" bandRow="1">
                <a:tableStyleId>{5C22544A-7EE6-4342-B048-85BDC9FD1C3A}</a:tableStyleId>
              </a:tblPr>
              <a:tblGrid>
                <a:gridCol w="1926000">
                  <a:extLst>
                    <a:ext uri="{9D8B030D-6E8A-4147-A177-3AD203B41FA5}">
                      <a16:colId xmlns:a16="http://schemas.microsoft.com/office/drawing/2014/main" val="240211334"/>
                    </a:ext>
                  </a:extLst>
                </a:gridCol>
                <a:gridCol w="1926000">
                  <a:extLst>
                    <a:ext uri="{9D8B030D-6E8A-4147-A177-3AD203B41FA5}">
                      <a16:colId xmlns:a16="http://schemas.microsoft.com/office/drawing/2014/main" val="2231268256"/>
                    </a:ext>
                  </a:extLst>
                </a:gridCol>
                <a:gridCol w="1926000">
                  <a:extLst>
                    <a:ext uri="{9D8B030D-6E8A-4147-A177-3AD203B41FA5}">
                      <a16:colId xmlns:a16="http://schemas.microsoft.com/office/drawing/2014/main" val="1922373104"/>
                    </a:ext>
                  </a:extLst>
                </a:gridCol>
                <a:gridCol w="1926000">
                  <a:extLst>
                    <a:ext uri="{9D8B030D-6E8A-4147-A177-3AD203B41FA5}">
                      <a16:colId xmlns:a16="http://schemas.microsoft.com/office/drawing/2014/main" val="2944573887"/>
                    </a:ext>
                  </a:extLst>
                </a:gridCol>
              </a:tblGrid>
              <a:tr h="370840">
                <a:tc>
                  <a:txBody>
                    <a:bodyPr/>
                    <a:lstStyle/>
                    <a:p>
                      <a:pPr algn="ctr"/>
                      <a:r>
                        <a:rPr lang="zh-CN" altLang="en-US" dirty="0"/>
                        <a:t>中译初版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zh-CN" altLang="en-US" dirty="0"/>
                        <a:t>原版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en-US" altLang="zh-CN" dirty="0"/>
                        <a:t>10</a:t>
                      </a:r>
                      <a:r>
                        <a:rPr lang="zh-CN" altLang="en-US" dirty="0"/>
                        <a:t>万册中译纪念</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tc>
                  <a:txBody>
                    <a:bodyPr/>
                    <a:lstStyle/>
                    <a:p>
                      <a:pPr algn="ctr"/>
                      <a:r>
                        <a:rPr lang="zh-CN" altLang="en-US" dirty="0"/>
                        <a:t>中译再版</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65000"/>
                      </a:schemeClr>
                    </a:solidFill>
                  </a:tcPr>
                </a:tc>
                <a:extLst>
                  <a:ext uri="{0D108BD9-81ED-4DB2-BD59-A6C34878D82A}">
                    <a16:rowId xmlns:a16="http://schemas.microsoft.com/office/drawing/2014/main" val="1109035888"/>
                  </a:ext>
                </a:extLst>
              </a:tr>
            </a:tbl>
          </a:graphicData>
        </a:graphic>
      </p:graphicFrame>
      <p:sp>
        <p:nvSpPr>
          <p:cNvPr id="17" name="文本框 16">
            <a:extLst>
              <a:ext uri="{FF2B5EF4-FFF2-40B4-BE49-F238E27FC236}">
                <a16:creationId xmlns:a16="http://schemas.microsoft.com/office/drawing/2014/main" id="{8FE157E2-1075-2ACC-B651-CFA6EB3132CF}"/>
              </a:ext>
            </a:extLst>
          </p:cNvPr>
          <p:cNvSpPr txBox="1"/>
          <p:nvPr/>
        </p:nvSpPr>
        <p:spPr>
          <a:xfrm>
            <a:off x="8112000" y="4057138"/>
            <a:ext cx="2408762" cy="2539862"/>
          </a:xfrm>
          <a:prstGeom prst="rect">
            <a:avLst/>
          </a:prstGeom>
          <a:noFill/>
        </p:spPr>
        <p:txBody>
          <a:bodyPr wrap="square" rtlCol="0">
            <a:spAutoFit/>
          </a:bodyPr>
          <a:lstStyle/>
          <a:p>
            <a:pPr algn="just">
              <a:lnSpc>
                <a:spcPct val="150000"/>
              </a:lnSpc>
            </a:pPr>
            <a:r>
              <a:rPr lang="zh-CN" altLang="en-US" b="1" i="1" dirty="0"/>
              <a:t>   </a:t>
            </a:r>
            <a:r>
              <a:rPr lang="zh-CN" altLang="en-US" b="1" i="1" u="sng" dirty="0"/>
              <a:t>封面图片是什么？</a:t>
            </a:r>
            <a:endParaRPr lang="en-US" altLang="zh-CN" b="1" i="1" u="sng" dirty="0"/>
          </a:p>
          <a:p>
            <a:pPr algn="just">
              <a:lnSpc>
                <a:spcPct val="150000"/>
              </a:lnSpc>
            </a:pPr>
            <a:endParaRPr lang="en-US" altLang="zh-CN" b="1" i="1" dirty="0"/>
          </a:p>
          <a:p>
            <a:pPr algn="just">
              <a:lnSpc>
                <a:spcPct val="150000"/>
              </a:lnSpc>
            </a:pPr>
            <a:r>
              <a:rPr lang="en-US" altLang="zh-CN" b="1" i="1" dirty="0">
                <a:solidFill>
                  <a:schemeClr val="bg2"/>
                </a:solidFill>
              </a:rPr>
              <a:t>  </a:t>
            </a:r>
            <a:r>
              <a:rPr lang="en-US" altLang="zh-CN" b="1" i="1" u="sng" dirty="0">
                <a:solidFill>
                  <a:schemeClr val="bg2"/>
                </a:solidFill>
              </a:rPr>
              <a:t>1563</a:t>
            </a:r>
            <a:r>
              <a:rPr lang="zh-CN" altLang="en-US" b="1" i="1" u="sng" dirty="0">
                <a:solidFill>
                  <a:schemeClr val="bg2"/>
                </a:solidFill>
              </a:rPr>
              <a:t>年，法兰德斯画家</a:t>
            </a:r>
            <a:r>
              <a:rPr lang="en-US" altLang="zh-CN" b="1" i="1" u="sng" dirty="0">
                <a:solidFill>
                  <a:schemeClr val="bg2"/>
                </a:solidFill>
              </a:rPr>
              <a:t>Pieter Bruegel</a:t>
            </a:r>
            <a:r>
              <a:rPr lang="zh-CN" altLang="en-US" b="1" i="1" u="sng" dirty="0">
                <a:solidFill>
                  <a:schemeClr val="bg2"/>
                </a:solidFill>
              </a:rPr>
              <a:t>的油画</a:t>
            </a:r>
            <a:r>
              <a:rPr lang="en-US" altLang="zh-CN" b="1" i="1" u="sng" dirty="0">
                <a:solidFill>
                  <a:schemeClr val="bg2"/>
                </a:solidFill>
              </a:rPr>
              <a:t>《</a:t>
            </a:r>
            <a:r>
              <a:rPr lang="zh-CN" altLang="en-US" b="1" i="1" u="sng" dirty="0">
                <a:solidFill>
                  <a:schemeClr val="tx2"/>
                </a:solidFill>
              </a:rPr>
              <a:t>巴别塔</a:t>
            </a:r>
            <a:r>
              <a:rPr lang="en-US" altLang="zh-CN" b="1" i="1" u="sng" dirty="0">
                <a:solidFill>
                  <a:schemeClr val="bg2"/>
                </a:solidFill>
              </a:rPr>
              <a:t>》(Tower of Babel)</a:t>
            </a:r>
          </a:p>
        </p:txBody>
      </p:sp>
      <p:pic>
        <p:nvPicPr>
          <p:cNvPr id="23" name="图形 22" descr="问题 纯色填充">
            <a:extLst>
              <a:ext uri="{FF2B5EF4-FFF2-40B4-BE49-F238E27FC236}">
                <a16:creationId xmlns:a16="http://schemas.microsoft.com/office/drawing/2014/main" id="{9871B97D-0B31-8C1E-057C-DC67D2D69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8000" y="3933000"/>
            <a:ext cx="683199" cy="683199"/>
          </a:xfrm>
          <a:prstGeom prst="rect">
            <a:avLst/>
          </a:prstGeom>
        </p:spPr>
      </p:pic>
      <p:graphicFrame>
        <p:nvGraphicFramePr>
          <p:cNvPr id="44" name="表格 43">
            <a:extLst>
              <a:ext uri="{FF2B5EF4-FFF2-40B4-BE49-F238E27FC236}">
                <a16:creationId xmlns:a16="http://schemas.microsoft.com/office/drawing/2014/main" id="{123AC210-BEAB-0054-9A67-137880ECC0C6}"/>
              </a:ext>
            </a:extLst>
          </p:cNvPr>
          <p:cNvGraphicFramePr>
            <a:graphicFrameLocks noGrp="1"/>
          </p:cNvGraphicFramePr>
          <p:nvPr>
            <p:extLst>
              <p:ext uri="{D42A27DB-BD31-4B8C-83A1-F6EECF244321}">
                <p14:modId xmlns:p14="http://schemas.microsoft.com/office/powerpoint/2010/main" val="3373330828"/>
              </p:ext>
            </p:extLst>
          </p:nvPr>
        </p:nvGraphicFramePr>
        <p:xfrm>
          <a:off x="4054303" y="-1377"/>
          <a:ext cx="3111769" cy="1918377"/>
        </p:xfrm>
        <a:graphic>
          <a:graphicData uri="http://schemas.openxmlformats.org/drawingml/2006/table">
            <a:tbl>
              <a:tblPr firstRow="1" bandRow="1">
                <a:tableStyleId>{5C22544A-7EE6-4342-B048-85BDC9FD1C3A}</a:tableStyleId>
              </a:tblPr>
              <a:tblGrid>
                <a:gridCol w="3111769">
                  <a:extLst>
                    <a:ext uri="{9D8B030D-6E8A-4147-A177-3AD203B41FA5}">
                      <a16:colId xmlns:a16="http://schemas.microsoft.com/office/drawing/2014/main" val="3222027261"/>
                    </a:ext>
                  </a:extLst>
                </a:gridCol>
              </a:tblGrid>
              <a:tr h="1552617">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dpi="0" rotWithShape="1">
                      <a:blip r:embed="rId5"/>
                      <a:srcRect/>
                      <a:stretch>
                        <a:fillRect/>
                      </a:stretch>
                    </a:blipFill>
                  </a:tcPr>
                </a:tc>
                <a:extLst>
                  <a:ext uri="{0D108BD9-81ED-4DB2-BD59-A6C34878D82A}">
                    <a16:rowId xmlns:a16="http://schemas.microsoft.com/office/drawing/2014/main" val="4283896180"/>
                  </a:ext>
                </a:extLst>
              </a:tr>
              <a:tr h="282282">
                <a:tc>
                  <a:txBody>
                    <a:bodyPr/>
                    <a:lstStyle/>
                    <a:p>
                      <a:endParaRPr lang="zh-CN" alt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4220485436"/>
                  </a:ext>
                </a:extLst>
              </a:tr>
            </a:tbl>
          </a:graphicData>
        </a:graphic>
      </p:graphicFrame>
      <p:graphicFrame>
        <p:nvGraphicFramePr>
          <p:cNvPr id="45" name="表格 44">
            <a:extLst>
              <a:ext uri="{FF2B5EF4-FFF2-40B4-BE49-F238E27FC236}">
                <a16:creationId xmlns:a16="http://schemas.microsoft.com/office/drawing/2014/main" id="{26C4365D-EF01-795C-07FF-C57A85BAA43B}"/>
              </a:ext>
            </a:extLst>
          </p:cNvPr>
          <p:cNvGraphicFramePr>
            <a:graphicFrameLocks noGrp="1"/>
          </p:cNvGraphicFramePr>
          <p:nvPr>
            <p:extLst>
              <p:ext uri="{D42A27DB-BD31-4B8C-83A1-F6EECF244321}">
                <p14:modId xmlns:p14="http://schemas.microsoft.com/office/powerpoint/2010/main" val="2981432332"/>
              </p:ext>
            </p:extLst>
          </p:nvPr>
        </p:nvGraphicFramePr>
        <p:xfrm>
          <a:off x="5875567" y="488195"/>
          <a:ext cx="3388433" cy="2076805"/>
        </p:xfrm>
        <a:graphic>
          <a:graphicData uri="http://schemas.openxmlformats.org/drawingml/2006/table">
            <a:tbl>
              <a:tblPr firstRow="1" bandRow="1">
                <a:tableStyleId>{5C22544A-7EE6-4342-B048-85BDC9FD1C3A}</a:tableStyleId>
              </a:tblPr>
              <a:tblGrid>
                <a:gridCol w="3388433">
                  <a:extLst>
                    <a:ext uri="{9D8B030D-6E8A-4147-A177-3AD203B41FA5}">
                      <a16:colId xmlns:a16="http://schemas.microsoft.com/office/drawing/2014/main" val="4274809208"/>
                    </a:ext>
                  </a:extLst>
                </a:gridCol>
              </a:tblGrid>
              <a:tr h="1753275">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6"/>
                      <a:srcRect/>
                      <a:stretch>
                        <a:fillRect/>
                      </a:stretch>
                    </a:blipFill>
                  </a:tcPr>
                </a:tc>
                <a:extLst>
                  <a:ext uri="{0D108BD9-81ED-4DB2-BD59-A6C34878D82A}">
                    <a16:rowId xmlns:a16="http://schemas.microsoft.com/office/drawing/2014/main" val="3741229577"/>
                  </a:ext>
                </a:extLst>
              </a:tr>
              <a:tr h="318764">
                <a:tc>
                  <a:txBody>
                    <a:bodyPr/>
                    <a:lstStyle/>
                    <a:p>
                      <a:endParaRPr lang="zh-CN" altLang="en-US" sz="1600" dirty="0"/>
                    </a:p>
                  </a:txBody>
                  <a:tcPr marL="79691" marR="79691" marT="39845" marB="3984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aphicFrame>
        <p:nvGraphicFramePr>
          <p:cNvPr id="46" name="表格 45">
            <a:extLst>
              <a:ext uri="{FF2B5EF4-FFF2-40B4-BE49-F238E27FC236}">
                <a16:creationId xmlns:a16="http://schemas.microsoft.com/office/drawing/2014/main" id="{D3945170-6376-0A99-F801-4786E9486728}"/>
              </a:ext>
            </a:extLst>
          </p:cNvPr>
          <p:cNvGraphicFramePr>
            <a:graphicFrameLocks noGrp="1"/>
          </p:cNvGraphicFramePr>
          <p:nvPr>
            <p:extLst>
              <p:ext uri="{D42A27DB-BD31-4B8C-83A1-F6EECF244321}">
                <p14:modId xmlns:p14="http://schemas.microsoft.com/office/powerpoint/2010/main" val="6477720"/>
              </p:ext>
            </p:extLst>
          </p:nvPr>
        </p:nvGraphicFramePr>
        <p:xfrm>
          <a:off x="7921773" y="1065484"/>
          <a:ext cx="4294227" cy="2579516"/>
        </p:xfrm>
        <a:graphic>
          <a:graphicData uri="http://schemas.openxmlformats.org/drawingml/2006/table">
            <a:tbl>
              <a:tblPr firstRow="1" bandRow="1">
                <a:tableStyleId>{5C22544A-7EE6-4342-B048-85BDC9FD1C3A}</a:tableStyleId>
              </a:tblPr>
              <a:tblGrid>
                <a:gridCol w="4294227">
                  <a:extLst>
                    <a:ext uri="{9D8B030D-6E8A-4147-A177-3AD203B41FA5}">
                      <a16:colId xmlns:a16="http://schemas.microsoft.com/office/drawing/2014/main" val="4274809208"/>
                    </a:ext>
                  </a:extLst>
                </a:gridCol>
              </a:tblGrid>
              <a:tr h="2189969">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blipFill dpi="0" rotWithShape="1">
                      <a:blip r:embed="rId7"/>
                      <a:srcRect/>
                      <a:stretch>
                        <a:fillRect/>
                      </a:stretch>
                    </a:blipFill>
                  </a:tcPr>
                </a:tc>
                <a:extLst>
                  <a:ext uri="{0D108BD9-81ED-4DB2-BD59-A6C34878D82A}">
                    <a16:rowId xmlns:a16="http://schemas.microsoft.com/office/drawing/2014/main" val="3741229577"/>
                  </a:ext>
                </a:extLst>
              </a:tr>
              <a:tr h="389547">
                <a:tc>
                  <a:txBody>
                    <a:bodyPr/>
                    <a:lstStyle/>
                    <a:p>
                      <a:endParaRPr lang="zh-CN" altLang="en-US" sz="1800" dirty="0"/>
                    </a:p>
                  </a:txBody>
                  <a:tcPr marL="97387" marR="97387" marT="48694" marB="48694">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2697664"/>
                  </a:ext>
                </a:extLst>
              </a:tr>
            </a:tbl>
          </a:graphicData>
        </a:graphic>
      </p:graphicFrame>
      <p:grpSp>
        <p:nvGrpSpPr>
          <p:cNvPr id="15" name="组合 14">
            <a:extLst>
              <a:ext uri="{FF2B5EF4-FFF2-40B4-BE49-F238E27FC236}">
                <a16:creationId xmlns:a16="http://schemas.microsoft.com/office/drawing/2014/main" id="{E85CE48E-F2CF-36B2-67F4-C555514E7EB7}"/>
              </a:ext>
            </a:extLst>
          </p:cNvPr>
          <p:cNvGrpSpPr/>
          <p:nvPr/>
        </p:nvGrpSpPr>
        <p:grpSpPr>
          <a:xfrm>
            <a:off x="56885" y="3750320"/>
            <a:ext cx="7808065" cy="2643764"/>
            <a:chOff x="3968746" y="3933000"/>
            <a:chExt cx="8119115" cy="2749084"/>
          </a:xfrm>
        </p:grpSpPr>
        <p:pic>
          <p:nvPicPr>
            <p:cNvPr id="14" name="图片 13">
              <a:extLst>
                <a:ext uri="{FF2B5EF4-FFF2-40B4-BE49-F238E27FC236}">
                  <a16:creationId xmlns:a16="http://schemas.microsoft.com/office/drawing/2014/main" id="{10E9C6CD-9663-36B0-09A7-2A34C5B15A4A}"/>
                </a:ext>
              </a:extLst>
            </p:cNvPr>
            <p:cNvPicPr>
              <a:picLocks noChangeAspect="1"/>
            </p:cNvPicPr>
            <p:nvPr/>
          </p:nvPicPr>
          <p:blipFill>
            <a:blip r:embed="rId8"/>
            <a:stretch>
              <a:fillRect/>
            </a:stretch>
          </p:blipFill>
          <p:spPr>
            <a:xfrm>
              <a:off x="5578916" y="3933000"/>
              <a:ext cx="2749084" cy="2749084"/>
            </a:xfrm>
            <a:prstGeom prst="rect">
              <a:avLst/>
            </a:prstGeom>
          </p:spPr>
        </p:pic>
        <p:pic>
          <p:nvPicPr>
            <p:cNvPr id="8" name="图片 7">
              <a:extLst>
                <a:ext uri="{FF2B5EF4-FFF2-40B4-BE49-F238E27FC236}">
                  <a16:creationId xmlns:a16="http://schemas.microsoft.com/office/drawing/2014/main" id="{5CF0E000-1255-7E56-90BD-DF08351226A9}"/>
                </a:ext>
              </a:extLst>
            </p:cNvPr>
            <p:cNvPicPr>
              <a:picLocks noChangeAspect="1"/>
            </p:cNvPicPr>
            <p:nvPr/>
          </p:nvPicPr>
          <p:blipFill>
            <a:blip r:embed="rId9"/>
            <a:stretch>
              <a:fillRect/>
            </a:stretch>
          </p:blipFill>
          <p:spPr>
            <a:xfrm>
              <a:off x="7789920" y="3971186"/>
              <a:ext cx="2408762" cy="2697814"/>
            </a:xfrm>
            <a:prstGeom prst="rect">
              <a:avLst/>
            </a:prstGeom>
          </p:spPr>
        </p:pic>
        <p:pic>
          <p:nvPicPr>
            <p:cNvPr id="10" name="图片 9">
              <a:extLst>
                <a:ext uri="{FF2B5EF4-FFF2-40B4-BE49-F238E27FC236}">
                  <a16:creationId xmlns:a16="http://schemas.microsoft.com/office/drawing/2014/main" id="{D85B0413-3986-105D-65E0-C9A982294A15}"/>
                </a:ext>
              </a:extLst>
            </p:cNvPr>
            <p:cNvPicPr>
              <a:picLocks noChangeAspect="1"/>
            </p:cNvPicPr>
            <p:nvPr/>
          </p:nvPicPr>
          <p:blipFill>
            <a:blip r:embed="rId10"/>
            <a:stretch>
              <a:fillRect/>
            </a:stretch>
          </p:blipFill>
          <p:spPr>
            <a:xfrm>
              <a:off x="9951191" y="3971186"/>
              <a:ext cx="2136670" cy="2647506"/>
            </a:xfrm>
            <a:prstGeom prst="rect">
              <a:avLst/>
            </a:prstGeom>
          </p:spPr>
        </p:pic>
        <p:pic>
          <p:nvPicPr>
            <p:cNvPr id="12" name="图片 11">
              <a:extLst>
                <a:ext uri="{FF2B5EF4-FFF2-40B4-BE49-F238E27FC236}">
                  <a16:creationId xmlns:a16="http://schemas.microsoft.com/office/drawing/2014/main" id="{D18CC2FC-7CC5-ED61-C809-F0902F014845}"/>
                </a:ext>
              </a:extLst>
            </p:cNvPr>
            <p:cNvPicPr>
              <a:picLocks noChangeAspect="1"/>
            </p:cNvPicPr>
            <p:nvPr/>
          </p:nvPicPr>
          <p:blipFill>
            <a:blip r:embed="rId11"/>
            <a:stretch>
              <a:fillRect/>
            </a:stretch>
          </p:blipFill>
          <p:spPr>
            <a:xfrm>
              <a:off x="3968746" y="4005000"/>
              <a:ext cx="1983254" cy="2644338"/>
            </a:xfrm>
            <a:prstGeom prst="rect">
              <a:avLst/>
            </a:prstGeom>
          </p:spPr>
        </p:pic>
      </p:grpSp>
      <p:grpSp>
        <p:nvGrpSpPr>
          <p:cNvPr id="53" name="组合 52">
            <a:extLst>
              <a:ext uri="{FF2B5EF4-FFF2-40B4-BE49-F238E27FC236}">
                <a16:creationId xmlns:a16="http://schemas.microsoft.com/office/drawing/2014/main" id="{6BFB088F-66C1-1D21-F280-ED45EFA394D0}"/>
              </a:ext>
            </a:extLst>
          </p:cNvPr>
          <p:cNvGrpSpPr/>
          <p:nvPr/>
        </p:nvGrpSpPr>
        <p:grpSpPr>
          <a:xfrm>
            <a:off x="10760178" y="1263920"/>
            <a:ext cx="1239822" cy="1589080"/>
            <a:chOff x="10776000" y="1125000"/>
            <a:chExt cx="1239822" cy="1589080"/>
          </a:xfrm>
        </p:grpSpPr>
        <p:sp>
          <p:nvSpPr>
            <p:cNvPr id="52" name="矩形 51">
              <a:extLst>
                <a:ext uri="{FF2B5EF4-FFF2-40B4-BE49-F238E27FC236}">
                  <a16:creationId xmlns:a16="http://schemas.microsoft.com/office/drawing/2014/main" id="{48D277C7-F828-E49E-D55B-52A426B88DC0}"/>
                </a:ext>
              </a:extLst>
            </p:cNvPr>
            <p:cNvSpPr/>
            <p:nvPr/>
          </p:nvSpPr>
          <p:spPr>
            <a:xfrm rot="289378">
              <a:off x="10776000" y="1125000"/>
              <a:ext cx="1239822" cy="1589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a:extLst>
                <a:ext uri="{FF2B5EF4-FFF2-40B4-BE49-F238E27FC236}">
                  <a16:creationId xmlns:a16="http://schemas.microsoft.com/office/drawing/2014/main" id="{B2F4E723-435D-092E-A184-3E4A2F29DE36}"/>
                </a:ext>
              </a:extLst>
            </p:cNvPr>
            <p:cNvPicPr>
              <a:picLocks noChangeAspect="1"/>
            </p:cNvPicPr>
            <p:nvPr/>
          </p:nvPicPr>
          <p:blipFill>
            <a:blip r:embed="rId12"/>
            <a:stretch>
              <a:fillRect/>
            </a:stretch>
          </p:blipFill>
          <p:spPr>
            <a:xfrm rot="297804">
              <a:off x="10906796" y="1236610"/>
              <a:ext cx="1021204" cy="1365860"/>
            </a:xfrm>
            <a:prstGeom prst="rect">
              <a:avLst/>
            </a:prstGeom>
          </p:spPr>
        </p:pic>
      </p:grpSp>
      <p:sp>
        <p:nvSpPr>
          <p:cNvPr id="54" name="弧形 53">
            <a:extLst>
              <a:ext uri="{FF2B5EF4-FFF2-40B4-BE49-F238E27FC236}">
                <a16:creationId xmlns:a16="http://schemas.microsoft.com/office/drawing/2014/main" id="{705F07DE-4427-4757-A99D-2F36385C9DEA}"/>
              </a:ext>
            </a:extLst>
          </p:cNvPr>
          <p:cNvSpPr/>
          <p:nvPr/>
        </p:nvSpPr>
        <p:spPr>
          <a:xfrm rot="16200000" flipH="1" flipV="1">
            <a:off x="9633310" y="-1764310"/>
            <a:ext cx="2229150" cy="3111770"/>
          </a:xfrm>
          <a:prstGeom prst="arc">
            <a:avLst>
              <a:gd name="adj1" fmla="val 17014192"/>
              <a:gd name="adj2" fmla="val 1153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1" name="箭头: 五边形 60">
            <a:extLst>
              <a:ext uri="{FF2B5EF4-FFF2-40B4-BE49-F238E27FC236}">
                <a16:creationId xmlns:a16="http://schemas.microsoft.com/office/drawing/2014/main" id="{878F39F8-534C-B650-4B3E-F87C3792E5AE}"/>
              </a:ext>
            </a:extLst>
          </p:cNvPr>
          <p:cNvSpPr/>
          <p:nvPr/>
        </p:nvSpPr>
        <p:spPr>
          <a:xfrm>
            <a:off x="15104" y="909000"/>
            <a:ext cx="4208896" cy="2752110"/>
          </a:xfrm>
          <a:custGeom>
            <a:avLst/>
            <a:gdLst>
              <a:gd name="connsiteX0" fmla="*/ 0 w 4187124"/>
              <a:gd name="connsiteY0" fmla="*/ 0 h 2752110"/>
              <a:gd name="connsiteX1" fmla="*/ 2811069 w 4187124"/>
              <a:gd name="connsiteY1" fmla="*/ 0 h 2752110"/>
              <a:gd name="connsiteX2" fmla="*/ 4187124 w 4187124"/>
              <a:gd name="connsiteY2" fmla="*/ 1376055 h 2752110"/>
              <a:gd name="connsiteX3" fmla="*/ 2811069 w 4187124"/>
              <a:gd name="connsiteY3" fmla="*/ 2752110 h 2752110"/>
              <a:gd name="connsiteX4" fmla="*/ 0 w 4187124"/>
              <a:gd name="connsiteY4" fmla="*/ 2752110 h 2752110"/>
              <a:gd name="connsiteX5" fmla="*/ 0 w 4187124"/>
              <a:gd name="connsiteY5" fmla="*/ 0 h 2752110"/>
              <a:gd name="connsiteX0" fmla="*/ 0 w 4198010"/>
              <a:gd name="connsiteY0" fmla="*/ 0 h 2752110"/>
              <a:gd name="connsiteX1" fmla="*/ 2811069 w 4198010"/>
              <a:gd name="connsiteY1" fmla="*/ 0 h 2752110"/>
              <a:gd name="connsiteX2" fmla="*/ 4198010 w 4198010"/>
              <a:gd name="connsiteY2" fmla="*/ 1490355 h 2752110"/>
              <a:gd name="connsiteX3" fmla="*/ 2811069 w 4198010"/>
              <a:gd name="connsiteY3" fmla="*/ 2752110 h 2752110"/>
              <a:gd name="connsiteX4" fmla="*/ 0 w 4198010"/>
              <a:gd name="connsiteY4" fmla="*/ 2752110 h 2752110"/>
              <a:gd name="connsiteX5" fmla="*/ 0 w 4198010"/>
              <a:gd name="connsiteY5" fmla="*/ 0 h 2752110"/>
              <a:gd name="connsiteX0" fmla="*/ 0 w 4208896"/>
              <a:gd name="connsiteY0" fmla="*/ 0 h 2752110"/>
              <a:gd name="connsiteX1" fmla="*/ 2811069 w 4208896"/>
              <a:gd name="connsiteY1" fmla="*/ 0 h 2752110"/>
              <a:gd name="connsiteX2" fmla="*/ 4208896 w 4208896"/>
              <a:gd name="connsiteY2" fmla="*/ 1550226 h 2752110"/>
              <a:gd name="connsiteX3" fmla="*/ 2811069 w 4208896"/>
              <a:gd name="connsiteY3" fmla="*/ 2752110 h 2752110"/>
              <a:gd name="connsiteX4" fmla="*/ 0 w 4208896"/>
              <a:gd name="connsiteY4" fmla="*/ 2752110 h 2752110"/>
              <a:gd name="connsiteX5" fmla="*/ 0 w 4208896"/>
              <a:gd name="connsiteY5" fmla="*/ 0 h 275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8896" h="2752110">
                <a:moveTo>
                  <a:pt x="0" y="0"/>
                </a:moveTo>
                <a:lnTo>
                  <a:pt x="2811069" y="0"/>
                </a:lnTo>
                <a:lnTo>
                  <a:pt x="4208896" y="1550226"/>
                </a:lnTo>
                <a:lnTo>
                  <a:pt x="2811069" y="2752110"/>
                </a:lnTo>
                <a:lnTo>
                  <a:pt x="0" y="2752110"/>
                </a:lnTo>
                <a:lnTo>
                  <a:pt x="0" y="0"/>
                </a:lnTo>
                <a:close/>
              </a:path>
            </a:pathLst>
          </a:custGeom>
          <a:solidFill>
            <a:srgbClr val="FFFFCC"/>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C4B6E99F-26F9-0CE8-C238-DBB860E1D402}"/>
              </a:ext>
            </a:extLst>
          </p:cNvPr>
          <p:cNvSpPr txBox="1"/>
          <p:nvPr/>
        </p:nvSpPr>
        <p:spPr>
          <a:xfrm>
            <a:off x="48000" y="999211"/>
            <a:ext cx="3916336" cy="2645789"/>
          </a:xfrm>
          <a:prstGeom prst="rect">
            <a:avLst/>
          </a:prstGeom>
          <a:noFill/>
        </p:spPr>
        <p:txBody>
          <a:bodyPr wrap="square" rtlCol="0">
            <a:spAutoFit/>
          </a:bodyPr>
          <a:lstStyle/>
          <a:p>
            <a:pPr>
              <a:lnSpc>
                <a:spcPts val="2000"/>
              </a:lnSpc>
            </a:pPr>
            <a:r>
              <a:rPr lang="zh-CN" altLang="en-US" sz="1600" dirty="0">
                <a:solidFill>
                  <a:schemeClr val="bg2"/>
                </a:solidFill>
              </a:rPr>
              <a:t>作者</a:t>
            </a:r>
            <a:r>
              <a:rPr lang="en-US" altLang="zh-CN" sz="1600" dirty="0">
                <a:solidFill>
                  <a:schemeClr val="bg2"/>
                </a:solidFill>
              </a:rPr>
              <a:t>: [</a:t>
            </a:r>
            <a:r>
              <a:rPr lang="zh-CN" altLang="en-US" sz="1600" dirty="0">
                <a:solidFill>
                  <a:schemeClr val="bg2"/>
                </a:solidFill>
              </a:rPr>
              <a:t>美</a:t>
            </a:r>
            <a:r>
              <a:rPr lang="en-US" altLang="zh-CN" sz="1600" dirty="0">
                <a:solidFill>
                  <a:schemeClr val="bg2"/>
                </a:solidFill>
              </a:rPr>
              <a:t>]Paul Graham</a:t>
            </a:r>
            <a:br>
              <a:rPr lang="en-US" altLang="zh-CN" sz="1600" dirty="0">
                <a:solidFill>
                  <a:schemeClr val="bg2"/>
                </a:solidFill>
              </a:rPr>
            </a:br>
            <a:r>
              <a:rPr lang="zh-CN" altLang="en-US" sz="1600" dirty="0">
                <a:solidFill>
                  <a:schemeClr val="bg2"/>
                </a:solidFill>
              </a:rPr>
              <a:t>出版社</a:t>
            </a:r>
            <a:r>
              <a:rPr lang="en-US" altLang="zh-CN" sz="1600" dirty="0">
                <a:solidFill>
                  <a:schemeClr val="bg2"/>
                </a:solidFill>
              </a:rPr>
              <a:t>: </a:t>
            </a:r>
            <a:r>
              <a:rPr lang="zh-CN" altLang="en-US" sz="1600" dirty="0">
                <a:solidFill>
                  <a:schemeClr val="bg2"/>
                </a:solidFill>
              </a:rPr>
              <a:t>人民邮电出版社</a:t>
            </a:r>
            <a:br>
              <a:rPr lang="zh-CN" altLang="en-US" sz="1600" dirty="0">
                <a:solidFill>
                  <a:schemeClr val="bg2"/>
                </a:solidFill>
              </a:rPr>
            </a:br>
            <a:r>
              <a:rPr lang="zh-CN" altLang="en-US" sz="1600" dirty="0">
                <a:solidFill>
                  <a:schemeClr val="bg2"/>
                </a:solidFill>
              </a:rPr>
              <a:t>出品方</a:t>
            </a:r>
            <a:r>
              <a:rPr lang="en-US" altLang="zh-CN" sz="1600" dirty="0">
                <a:solidFill>
                  <a:schemeClr val="bg2"/>
                </a:solidFill>
              </a:rPr>
              <a:t>: </a:t>
            </a:r>
            <a:r>
              <a:rPr lang="zh-CN" altLang="en-US" sz="1600" dirty="0">
                <a:solidFill>
                  <a:schemeClr val="bg2"/>
                </a:solidFill>
              </a:rPr>
              <a:t>图灵教育</a:t>
            </a:r>
            <a:br>
              <a:rPr lang="zh-CN" altLang="en-US" sz="1600" dirty="0">
                <a:solidFill>
                  <a:schemeClr val="bg2"/>
                </a:solidFill>
              </a:rPr>
            </a:br>
            <a:r>
              <a:rPr lang="zh-CN" altLang="en-US" sz="1600" dirty="0">
                <a:solidFill>
                  <a:schemeClr val="bg2"/>
                </a:solidFill>
              </a:rPr>
              <a:t>原作名</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Hackers and Painters: </a:t>
            </a:r>
          </a:p>
          <a:p>
            <a:pPr>
              <a:lnSpc>
                <a:spcPts val="2000"/>
              </a:lnSpc>
            </a:pPr>
            <a:r>
              <a:rPr lang="en-US" altLang="zh-CN" sz="1600" dirty="0">
                <a:solidFill>
                  <a:schemeClr val="bg2"/>
                </a:solidFill>
              </a:rPr>
              <a:t>Big Ideas from the Computer Age</a:t>
            </a:r>
            <a:br>
              <a:rPr lang="en-US" altLang="zh-CN" sz="1600" b="1" dirty="0"/>
            </a:br>
            <a:r>
              <a:rPr lang="zh-CN" altLang="en-US" sz="1600" b="1" dirty="0"/>
              <a:t>译者</a:t>
            </a:r>
            <a:r>
              <a:rPr lang="en-US" altLang="zh-CN" sz="1600" b="1" dirty="0"/>
              <a:t>:</a:t>
            </a:r>
            <a:r>
              <a:rPr lang="zh-CN" altLang="en-US" sz="1600" b="1" dirty="0"/>
              <a:t> 阮一峰</a:t>
            </a:r>
            <a:endParaRPr lang="en-US" altLang="zh-CN" sz="1600" b="1" dirty="0"/>
          </a:p>
          <a:p>
            <a:pPr>
              <a:lnSpc>
                <a:spcPts val="2000"/>
              </a:lnSpc>
            </a:pPr>
            <a:r>
              <a:rPr lang="zh-CN" altLang="en-US" sz="1600" b="1" dirty="0"/>
              <a:t>联系：</a:t>
            </a:r>
            <a:r>
              <a:rPr lang="en-US" altLang="zh-CN" sz="1600" b="1" dirty="0">
                <a:solidFill>
                  <a:srgbClr val="0070C0"/>
                </a:solidFill>
              </a:rPr>
              <a:t>https://www.ruanyifeng.com</a:t>
            </a:r>
            <a:br>
              <a:rPr lang="zh-CN" altLang="en-US" sz="1600" b="1" dirty="0"/>
            </a:br>
            <a:r>
              <a:rPr lang="zh-CN" altLang="en-US" sz="1600" b="1" dirty="0"/>
              <a:t>出版</a:t>
            </a:r>
            <a:r>
              <a:rPr lang="en-US" altLang="zh-CN" sz="1600" b="1" dirty="0"/>
              <a:t>:</a:t>
            </a:r>
            <a:r>
              <a:rPr lang="zh-CN" altLang="en-US" sz="1600" b="1" dirty="0"/>
              <a:t> </a:t>
            </a:r>
            <a:r>
              <a:rPr lang="en-US" altLang="zh-CN" sz="1600" b="1" dirty="0"/>
              <a:t>2011-04</a:t>
            </a:r>
            <a:br>
              <a:rPr lang="zh-CN" altLang="en-US" sz="1600" b="1" dirty="0"/>
            </a:br>
            <a:r>
              <a:rPr lang="zh-CN" altLang="en-US" sz="1600" dirty="0">
                <a:solidFill>
                  <a:schemeClr val="bg2"/>
                </a:solidFill>
              </a:rPr>
              <a:t>页数</a:t>
            </a:r>
            <a:r>
              <a:rPr lang="en-US" altLang="zh-CN" sz="1600" dirty="0">
                <a:solidFill>
                  <a:schemeClr val="bg2"/>
                </a:solidFill>
              </a:rPr>
              <a:t>:</a:t>
            </a:r>
            <a:r>
              <a:rPr lang="zh-CN" altLang="en-US" sz="1600" dirty="0">
                <a:solidFill>
                  <a:schemeClr val="bg2"/>
                </a:solidFill>
              </a:rPr>
              <a:t> </a:t>
            </a:r>
            <a:r>
              <a:rPr lang="en-US" altLang="zh-CN" sz="1600" dirty="0">
                <a:solidFill>
                  <a:schemeClr val="bg2"/>
                </a:solidFill>
              </a:rPr>
              <a:t>264</a:t>
            </a:r>
            <a:br>
              <a:rPr lang="zh-CN" altLang="en-US" sz="1600" dirty="0">
                <a:solidFill>
                  <a:schemeClr val="bg2"/>
                </a:solidFill>
              </a:rPr>
            </a:br>
            <a:r>
              <a:rPr lang="en-US" altLang="zh-CN" sz="1600" dirty="0">
                <a:solidFill>
                  <a:schemeClr val="bg2"/>
                </a:solidFill>
              </a:rPr>
              <a:t>ISBN: 9787115249494</a:t>
            </a:r>
            <a:endParaRPr lang="zh-CN" altLang="en-US" sz="1600" dirty="0">
              <a:solidFill>
                <a:schemeClr val="bg2"/>
              </a:solidFill>
            </a:endParaRPr>
          </a:p>
        </p:txBody>
      </p:sp>
    </p:spTree>
    <p:extLst>
      <p:ext uri="{BB962C8B-B14F-4D97-AF65-F5344CB8AC3E}">
        <p14:creationId xmlns:p14="http://schemas.microsoft.com/office/powerpoint/2010/main" val="234377626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30000"/>
            <a:ext cx="10972800" cy="1143000"/>
          </a:xfrm>
        </p:spPr>
        <p:txBody>
          <a:bodyPr/>
          <a:lstStyle/>
          <a:p>
            <a:r>
              <a:rPr lang="en-US" altLang="en-US" b="1" i="1" dirty="0" err="1"/>
              <a:t>为什么讲这本书</a:t>
            </a:r>
            <a:r>
              <a:rPr lang="en-US" altLang="en-US" b="1" i="1" dirty="0"/>
              <a:t>？</a:t>
            </a:r>
          </a:p>
        </p:txBody>
      </p:sp>
      <p:sp>
        <p:nvSpPr>
          <p:cNvPr id="3" name="Content Placeholder 2"/>
          <p:cNvSpPr>
            <a:spLocks noGrp="1"/>
          </p:cNvSpPr>
          <p:nvPr>
            <p:ph idx="1"/>
          </p:nvPr>
        </p:nvSpPr>
        <p:spPr>
          <a:xfrm>
            <a:off x="609600" y="1965990"/>
            <a:ext cx="11283950" cy="4271010"/>
          </a:xfrm>
        </p:spPr>
        <p:txBody>
          <a:bodyPr/>
          <a:lstStyle/>
          <a:p>
            <a:r>
              <a:rPr lang="en-US" altLang="en-US" b="1" i="1" dirty="0" err="1"/>
              <a:t>很多书对我来说很有意义，但为什么只讲这本书</a:t>
            </a:r>
            <a:r>
              <a:rPr lang="en-US" altLang="en-US" b="1" i="1" dirty="0"/>
              <a:t>？</a:t>
            </a:r>
            <a:endParaRPr lang="en-US" altLang="en-US" dirty="0"/>
          </a:p>
          <a:p>
            <a:pPr marL="0" indent="0">
              <a:buNone/>
            </a:pPr>
            <a:r>
              <a:rPr lang="en-US" altLang="en-US" sz="2000" b="1" i="1" dirty="0" err="1"/>
              <a:t>下面这些书籍因为各种原因不适合</a:t>
            </a:r>
            <a:r>
              <a:rPr lang="" altLang="en-US" sz="2000" b="1" i="1" dirty="0"/>
              <a:t>给大家</a:t>
            </a:r>
            <a:r>
              <a:rPr lang="en-US" altLang="en-US" sz="2000" b="1" i="1" dirty="0"/>
              <a:t>讲</a:t>
            </a:r>
            <a:endParaRPr lang="en-US" altLang="en-US" sz="2000" dirty="0"/>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人月神话</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代码大全</a:t>
            </a:r>
            <a:r>
              <a:rPr lang="en-US" altLang="en-US" sz="2000" b="1" i="1" dirty="0">
                <a:solidFill>
                  <a:schemeClr val="bg2"/>
                </a:solidFill>
              </a:rPr>
              <a:t>》（</a:t>
            </a:r>
            <a:r>
              <a:rPr lang="en-US" altLang="en-US" sz="2000" b="1" i="1" dirty="0" err="1">
                <a:solidFill>
                  <a:schemeClr val="bg2"/>
                </a:solidFill>
              </a:rPr>
              <a:t>篇幅巨大的软件工程学实践</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现代C</a:t>
            </a:r>
            <a:r>
              <a:rPr lang="en-US" altLang="en-US" sz="2000" b="1" i="1" dirty="0">
                <a:solidFill>
                  <a:schemeClr val="bg2"/>
                </a:solidFill>
              </a:rPr>
              <a:t>++</a:t>
            </a:r>
            <a:r>
              <a:rPr lang="en-US" altLang="en-US" sz="2000" b="1" i="1" dirty="0" err="1">
                <a:solidFill>
                  <a:schemeClr val="bg2"/>
                </a:solidFill>
              </a:rPr>
              <a:t>设计</a:t>
            </a:r>
            <a:r>
              <a:rPr lang="" altLang="en-US" sz="2000" b="1" i="1" dirty="0">
                <a:solidFill>
                  <a:schemeClr val="bg2"/>
                </a:solidFill>
              </a:rPr>
              <a:t>（C++设计新思维）</a:t>
            </a:r>
            <a:r>
              <a:rPr lang="en-US" altLang="en-US" sz="2000" b="1" i="1" dirty="0">
                <a:solidFill>
                  <a:schemeClr val="bg2"/>
                </a:solidFill>
              </a:rPr>
              <a:t>》（</a:t>
            </a:r>
            <a:r>
              <a:rPr lang="en-US" altLang="en-US" sz="2000" b="1" i="1" dirty="0" err="1">
                <a:solidFill>
                  <a:schemeClr val="bg2"/>
                </a:solidFill>
              </a:rPr>
              <a:t>D语言</a:t>
            </a:r>
            <a:r>
              <a:rPr lang="" altLang="en-US" sz="2000" b="1" i="1" dirty="0">
                <a:solidFill>
                  <a:schemeClr val="bg2"/>
                </a:solidFill>
              </a:rPr>
              <a:t>之父</a:t>
            </a:r>
            <a:r>
              <a:rPr lang="en-US" altLang="en-US" sz="2000" b="1" i="1" dirty="0" err="1">
                <a:solidFill>
                  <a:schemeClr val="bg2"/>
                </a:solidFill>
              </a:rPr>
              <a:t>炮轰C</a:t>
            </a:r>
            <a:r>
              <a:rPr lang="en-US" altLang="en-US" sz="2000" b="1" i="1" dirty="0">
                <a:solidFill>
                  <a:schemeClr val="bg2"/>
                </a:solidFill>
              </a:rPr>
              <a:t>++</a:t>
            </a:r>
            <a:r>
              <a:rPr lang="" altLang="en-US" sz="2000" b="1" i="1" dirty="0">
                <a:solidFill>
                  <a:schemeClr val="bg2"/>
                </a:solidFill>
              </a:rPr>
              <a:t>语言</a:t>
            </a:r>
            <a:r>
              <a:rPr lang="en-US" altLang="en-US" sz="2000" b="1" i="1" dirty="0">
                <a:solidFill>
                  <a:schemeClr val="bg2"/>
                </a:solidFill>
              </a:rPr>
              <a:t>的</a:t>
            </a:r>
            <a:r>
              <a:rPr lang="" altLang="en-US" sz="2000" b="1" i="1" dirty="0">
                <a:solidFill>
                  <a:schemeClr val="bg2"/>
                </a:solidFill>
              </a:rPr>
              <a:t>个人向作品</a:t>
            </a:r>
            <a:r>
              <a:rPr lang="en-US" altLang="en-US" sz="2000" b="1" i="1" dirty="0">
                <a:solidFill>
                  <a:schemeClr val="bg2"/>
                </a:solidFill>
              </a:rPr>
              <a:t>）</a:t>
            </a:r>
          </a:p>
          <a:p>
            <a:pPr marL="0" indent="0">
              <a:buNone/>
            </a:pPr>
            <a:r>
              <a:rPr lang="" altLang="en-US" sz="2000" b="1" i="1" dirty="0">
                <a:solidFill>
                  <a:schemeClr val="bg2"/>
                </a:solidFill>
              </a:rPr>
              <a:t>	</a:t>
            </a:r>
            <a:r>
              <a:rPr lang="en-US" altLang="en-US" sz="2000" b="1" i="1" dirty="0">
                <a:solidFill>
                  <a:schemeClr val="bg2"/>
                </a:solidFill>
              </a:rPr>
              <a:t>-《</a:t>
            </a:r>
            <a:r>
              <a:rPr lang="en-US" altLang="en-US" sz="2000" b="1" i="1" dirty="0" err="1">
                <a:solidFill>
                  <a:schemeClr val="bg2"/>
                </a:solidFill>
              </a:rPr>
              <a:t>小狗钱钱</a:t>
            </a:r>
            <a:r>
              <a:rPr lang="en-US" altLang="en-US" sz="2000" b="1" i="1" dirty="0">
                <a:solidFill>
                  <a:schemeClr val="bg2"/>
                </a:solidFill>
              </a:rPr>
              <a:t>》（</a:t>
            </a:r>
            <a:r>
              <a:rPr lang="en-US" altLang="en-US" sz="2000" b="1" i="1" dirty="0" err="1">
                <a:solidFill>
                  <a:schemeClr val="bg2"/>
                </a:solidFill>
              </a:rPr>
              <a:t>儿童理财启蒙读物</a:t>
            </a:r>
            <a:r>
              <a:rPr lang="en-US" altLang="en-US" sz="2000" b="1" i="1" dirty="0">
                <a:solidFill>
                  <a:schemeClr val="bg2"/>
                </a:solidFill>
              </a:rPr>
              <a:t>）</a:t>
            </a:r>
            <a:endParaRPr lang="en-US" altLang="en-US" sz="2000" dirty="0"/>
          </a:p>
          <a:p>
            <a:pPr marL="0" indent="0">
              <a:buNone/>
            </a:pPr>
            <a:endParaRPr lang="en-US" altLang="en-US" sz="2000" dirty="0"/>
          </a:p>
          <a:p>
            <a:pPr marL="0" indent="0">
              <a:buNone/>
            </a:pPr>
            <a:r>
              <a:rPr lang="en-US" altLang="en-US" sz="2000" b="1" i="1" dirty="0" err="1"/>
              <a:t>原因</a:t>
            </a:r>
            <a:r>
              <a:rPr lang="" altLang="en-US" sz="2000" b="1" i="1" dirty="0"/>
              <a:t>在于</a:t>
            </a:r>
            <a:r>
              <a:rPr lang="en-US" altLang="en-US" sz="2000" b="1" i="1" dirty="0"/>
              <a:t>《</a:t>
            </a:r>
            <a:r>
              <a:rPr lang="en-US" altLang="en-US" sz="2000" b="1" i="1" dirty="0" err="1"/>
              <a:t>黑客与画家</a:t>
            </a:r>
            <a:r>
              <a:rPr lang="en-US" altLang="en-US" sz="2000" b="1" i="1" dirty="0"/>
              <a:t>》</a:t>
            </a:r>
            <a:r>
              <a:rPr lang="" altLang="en-US" sz="2000" b="1" i="1" dirty="0"/>
              <a:t>践行了如下的</a:t>
            </a:r>
            <a:r>
              <a:rPr lang="en-US" altLang="en-US" sz="2000" b="1" i="1" dirty="0" err="1"/>
              <a:t>观点</a:t>
            </a:r>
            <a:r>
              <a:rPr lang="en-US" altLang="en-US" sz="2000" b="1" i="1" dirty="0"/>
              <a:t>：</a:t>
            </a:r>
            <a:endParaRPr lang="en-US" altLang="en-US" sz="2000" dirty="0"/>
          </a:p>
          <a:p>
            <a:pPr marL="0" indent="0" algn="ctr">
              <a:buNone/>
            </a:pPr>
            <a:r>
              <a:rPr lang="en-US" altLang="en-US" sz="2400" b="1" i="1" dirty="0" err="1">
                <a:solidFill>
                  <a:srgbClr val="FF0000"/>
                </a:solidFill>
              </a:rPr>
              <a:t>创造性劳动的快乐来源于自我实现的成就感和其创造的社会财富的延伸</a:t>
            </a:r>
            <a:r>
              <a:rPr lang="en-US" altLang="en-US" sz="2400" b="1" i="1" dirty="0">
                <a:solidFill>
                  <a:srgbClr val="FF0000"/>
                </a:solidFill>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作者肖像"/>
          <p:cNvPicPr>
            <a:picLocks noChangeAspect="1"/>
          </p:cNvPicPr>
          <p:nvPr/>
        </p:nvPicPr>
        <p:blipFill>
          <a:blip r:embed="rId3"/>
          <a:srcRect l="18653" r="12868"/>
          <a:stretch>
            <a:fillRect/>
          </a:stretch>
        </p:blipFill>
        <p:spPr>
          <a:xfrm>
            <a:off x="4829175" y="837000"/>
            <a:ext cx="3103245" cy="2549525"/>
          </a:xfrm>
          <a:prstGeom prst="rect">
            <a:avLst/>
          </a:prstGeom>
          <a:effectLst>
            <a:softEdge rad="127000"/>
          </a:effectLst>
        </p:spPr>
      </p:pic>
      <p:sp>
        <p:nvSpPr>
          <p:cNvPr id="6" name="Text Box 5"/>
          <p:cNvSpPr txBox="1"/>
          <p:nvPr/>
        </p:nvSpPr>
        <p:spPr>
          <a:xfrm>
            <a:off x="4844814" y="3357000"/>
            <a:ext cx="5211186" cy="3355727"/>
          </a:xfrm>
          <a:prstGeom prst="rect">
            <a:avLst/>
          </a:prstGeom>
          <a:noFill/>
        </p:spPr>
        <p:txBody>
          <a:bodyPr wrap="square" rtlCol="0">
            <a:spAutoFit/>
          </a:bodyPr>
          <a:lstStyle/>
          <a:p>
            <a:pPr>
              <a:lnSpc>
                <a:spcPct val="150000"/>
              </a:lnSpc>
            </a:pPr>
            <a:r>
              <a:rPr lang="en-US" sz="2400" b="1" dirty="0" err="1"/>
              <a:t>保罗·格雷厄姆</a:t>
            </a:r>
            <a:r>
              <a:rPr lang="en-US" sz="2400" b="1" dirty="0"/>
              <a:t>(</a:t>
            </a:r>
            <a:r>
              <a:rPr lang="en-US" sz="2400" b="1" dirty="0">
                <a:sym typeface="+mn-ea"/>
              </a:rPr>
              <a:t>Paul Graham</a:t>
            </a:r>
            <a:r>
              <a:rPr lang="" sz="2400" b="1" dirty="0">
                <a:sym typeface="+mn-ea"/>
              </a:rPr>
              <a:t>)</a:t>
            </a:r>
          </a:p>
          <a:p>
            <a:pPr>
              <a:lnSpc>
                <a:spcPct val="150000"/>
              </a:lnSpc>
            </a:pPr>
            <a:r>
              <a:rPr lang="en-US" altLang="en-US" sz="2400" b="1" i="1" dirty="0" err="1">
                <a:sym typeface="+mn-ea"/>
              </a:rPr>
              <a:t>联系：</a:t>
            </a:r>
            <a:r>
              <a:rPr lang="en-US" altLang="zh-CN" sz="2400" b="1" i="1" u="sng" dirty="0" err="1">
                <a:solidFill>
                  <a:srgbClr val="002060"/>
                </a:solidFill>
                <a:sym typeface="+mn-ea"/>
              </a:rPr>
              <a:t>https</a:t>
            </a:r>
            <a:r>
              <a:rPr lang="en-US" altLang="zh-CN" sz="2400" b="1" i="1" u="sng" dirty="0">
                <a:solidFill>
                  <a:srgbClr val="002060"/>
                </a:solidFill>
                <a:sym typeface="+mn-ea"/>
              </a:rPr>
              <a:t>://paulgraham.com</a:t>
            </a:r>
            <a:endParaRPr lang="en-US" sz="2400" dirty="0"/>
          </a:p>
          <a:p>
            <a:pPr>
              <a:lnSpc>
                <a:spcPct val="150000"/>
              </a:lnSpc>
            </a:pPr>
            <a:r>
              <a:rPr lang="en-US" sz="2400" b="1" i="1" dirty="0" err="1">
                <a:solidFill>
                  <a:schemeClr val="bg2"/>
                </a:solidFill>
              </a:rPr>
              <a:t>美国著名程序员</a:t>
            </a:r>
            <a:endParaRPr lang="en-US" sz="2400" b="1" i="1" dirty="0">
              <a:solidFill>
                <a:schemeClr val="bg2"/>
              </a:solidFill>
            </a:endParaRPr>
          </a:p>
          <a:p>
            <a:pPr>
              <a:lnSpc>
                <a:spcPct val="150000"/>
              </a:lnSpc>
            </a:pPr>
            <a:r>
              <a:rPr lang="zh-CN" altLang="en-US" sz="2400" b="1" i="1" dirty="0">
                <a:solidFill>
                  <a:schemeClr val="bg2"/>
                </a:solidFill>
              </a:rPr>
              <a:t>硅谷创业教父</a:t>
            </a:r>
            <a:endParaRPr lang="en-US" sz="2400" b="1" i="1" dirty="0">
              <a:solidFill>
                <a:schemeClr val="bg2"/>
              </a:solidFill>
            </a:endParaRPr>
          </a:p>
          <a:p>
            <a:pPr>
              <a:lnSpc>
                <a:spcPct val="150000"/>
              </a:lnSpc>
            </a:pPr>
            <a:r>
              <a:rPr lang="en-US" sz="2400" b="1" i="1" dirty="0" err="1">
                <a:solidFill>
                  <a:schemeClr val="bg2"/>
                </a:solidFill>
              </a:rPr>
              <a:t>风险投资家</a:t>
            </a:r>
            <a:endParaRPr lang="en-US" sz="2400" b="1" i="1" dirty="0">
              <a:solidFill>
                <a:schemeClr val="bg2"/>
              </a:solidFill>
            </a:endParaRPr>
          </a:p>
          <a:p>
            <a:pPr>
              <a:lnSpc>
                <a:spcPct val="150000"/>
              </a:lnSpc>
            </a:pPr>
            <a:r>
              <a:rPr lang="en-US" sz="2400" b="1" i="1" dirty="0" err="1">
                <a:solidFill>
                  <a:schemeClr val="bg2"/>
                </a:solidFill>
              </a:rPr>
              <a:t>技术作家</a:t>
            </a:r>
            <a:endParaRPr lang="en-US" sz="2400" b="1" i="1" dirty="0">
              <a:solidFill>
                <a:schemeClr val="bg2"/>
              </a:solidFill>
              <a:sym typeface="+mn-ea"/>
            </a:endParaRPr>
          </a:p>
        </p:txBody>
      </p:sp>
      <p:sp>
        <p:nvSpPr>
          <p:cNvPr id="10" name="Text Box 9"/>
          <p:cNvSpPr txBox="1"/>
          <p:nvPr/>
        </p:nvSpPr>
        <p:spPr>
          <a:xfrm>
            <a:off x="4829810" y="117000"/>
            <a:ext cx="6670040" cy="768350"/>
          </a:xfrm>
          <a:prstGeom prst="rect">
            <a:avLst/>
          </a:prstGeom>
          <a:noFill/>
        </p:spPr>
        <p:txBody>
          <a:bodyPr wrap="square" rtlCol="0">
            <a:spAutoFit/>
          </a:bodyPr>
          <a:lstStyle/>
          <a:p>
            <a:pPr algn="ctr"/>
            <a:r>
              <a:rPr lang="en-US" altLang="en-US" sz="4400" b="1" i="1" dirty="0" err="1"/>
              <a:t>作者简介</a:t>
            </a:r>
            <a:endParaRPr lang="en-US" altLang="en-US" sz="4400" b="1" i="1" dirty="0"/>
          </a:p>
        </p:txBody>
      </p:sp>
      <p:pic>
        <p:nvPicPr>
          <p:cNvPr id="2" name="Picture 1" descr="原书封面"/>
          <p:cNvPicPr>
            <a:picLocks noChangeAspect="1"/>
          </p:cNvPicPr>
          <p:nvPr/>
        </p:nvPicPr>
        <p:blipFill>
          <a:blip r:embed="rId4"/>
          <a:stretch>
            <a:fillRect/>
          </a:stretch>
        </p:blipFill>
        <p:spPr>
          <a:xfrm>
            <a:off x="381635" y="268605"/>
            <a:ext cx="4051935" cy="6274435"/>
          </a:xfrm>
          <a:prstGeom prst="rect">
            <a:avLst/>
          </a:prstGeom>
        </p:spPr>
      </p:pic>
      <p:sp>
        <p:nvSpPr>
          <p:cNvPr id="3" name="等腰三角形 2">
            <a:extLst>
              <a:ext uri="{FF2B5EF4-FFF2-40B4-BE49-F238E27FC236}">
                <a16:creationId xmlns:a16="http://schemas.microsoft.com/office/drawing/2014/main" id="{CBBA7271-1A1D-E96E-3385-F33C68327EB4}"/>
              </a:ext>
            </a:extLst>
          </p:cNvPr>
          <p:cNvSpPr/>
          <p:nvPr/>
        </p:nvSpPr>
        <p:spPr>
          <a:xfrm>
            <a:off x="10200000" y="0"/>
            <a:ext cx="1988814" cy="6858000"/>
          </a:xfrm>
          <a:prstGeom prst="triangle">
            <a:avLst>
              <a:gd name="adj" fmla="val 100000"/>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id="{EAA0519D-0675-9BB4-69D0-95B9E9F2B6A6}"/>
              </a:ext>
            </a:extLst>
          </p:cNvPr>
          <p:cNvSpPr/>
          <p:nvPr/>
        </p:nvSpPr>
        <p:spPr>
          <a:xfrm rot="1924749" flipH="1">
            <a:off x="10213908" y="22436"/>
            <a:ext cx="1988814" cy="6858000"/>
          </a:xfrm>
          <a:prstGeom prst="triangle">
            <a:avLst>
              <a:gd name="adj" fmla="val 100000"/>
            </a:avLst>
          </a:prstGeom>
          <a:gradFill>
            <a:gsLst>
              <a:gs pos="0">
                <a:schemeClr val="bg2">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862167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3C1C861-E7BF-8BCC-7FE0-B7ADDC2BF5DB}"/>
              </a:ext>
            </a:extLst>
          </p:cNvPr>
          <p:cNvGraphicFramePr>
            <a:graphicFrameLocks noGrp="1"/>
          </p:cNvGraphicFramePr>
          <p:nvPr/>
        </p:nvGraphicFramePr>
        <p:xfrm>
          <a:off x="48000" y="207240"/>
          <a:ext cx="11232000" cy="6461760"/>
        </p:xfrm>
        <a:graphic>
          <a:graphicData uri="http://schemas.openxmlformats.org/drawingml/2006/table">
            <a:tbl>
              <a:tblPr firstRow="1" bandRow="1">
                <a:tableStyleId>{5C22544A-7EE6-4342-B048-85BDC9FD1C3A}</a:tableStyleId>
              </a:tblPr>
              <a:tblGrid>
                <a:gridCol w="936000">
                  <a:extLst>
                    <a:ext uri="{9D8B030D-6E8A-4147-A177-3AD203B41FA5}">
                      <a16:colId xmlns:a16="http://schemas.microsoft.com/office/drawing/2014/main" val="941346737"/>
                    </a:ext>
                  </a:extLst>
                </a:gridCol>
                <a:gridCol w="936000">
                  <a:extLst>
                    <a:ext uri="{9D8B030D-6E8A-4147-A177-3AD203B41FA5}">
                      <a16:colId xmlns:a16="http://schemas.microsoft.com/office/drawing/2014/main" val="1928651153"/>
                    </a:ext>
                  </a:extLst>
                </a:gridCol>
                <a:gridCol w="936000">
                  <a:extLst>
                    <a:ext uri="{9D8B030D-6E8A-4147-A177-3AD203B41FA5}">
                      <a16:colId xmlns:a16="http://schemas.microsoft.com/office/drawing/2014/main" val="3011700580"/>
                    </a:ext>
                  </a:extLst>
                </a:gridCol>
                <a:gridCol w="936000">
                  <a:extLst>
                    <a:ext uri="{9D8B030D-6E8A-4147-A177-3AD203B41FA5}">
                      <a16:colId xmlns:a16="http://schemas.microsoft.com/office/drawing/2014/main" val="862270769"/>
                    </a:ext>
                  </a:extLst>
                </a:gridCol>
                <a:gridCol w="936000">
                  <a:extLst>
                    <a:ext uri="{9D8B030D-6E8A-4147-A177-3AD203B41FA5}">
                      <a16:colId xmlns:a16="http://schemas.microsoft.com/office/drawing/2014/main" val="2124981023"/>
                    </a:ext>
                  </a:extLst>
                </a:gridCol>
                <a:gridCol w="936000">
                  <a:extLst>
                    <a:ext uri="{9D8B030D-6E8A-4147-A177-3AD203B41FA5}">
                      <a16:colId xmlns:a16="http://schemas.microsoft.com/office/drawing/2014/main" val="2895436858"/>
                    </a:ext>
                  </a:extLst>
                </a:gridCol>
                <a:gridCol w="936000">
                  <a:extLst>
                    <a:ext uri="{9D8B030D-6E8A-4147-A177-3AD203B41FA5}">
                      <a16:colId xmlns:a16="http://schemas.microsoft.com/office/drawing/2014/main" val="1809347028"/>
                    </a:ext>
                  </a:extLst>
                </a:gridCol>
                <a:gridCol w="936000">
                  <a:extLst>
                    <a:ext uri="{9D8B030D-6E8A-4147-A177-3AD203B41FA5}">
                      <a16:colId xmlns:a16="http://schemas.microsoft.com/office/drawing/2014/main" val="3216043474"/>
                    </a:ext>
                  </a:extLst>
                </a:gridCol>
                <a:gridCol w="936000">
                  <a:extLst>
                    <a:ext uri="{9D8B030D-6E8A-4147-A177-3AD203B41FA5}">
                      <a16:colId xmlns:a16="http://schemas.microsoft.com/office/drawing/2014/main" val="1887090117"/>
                    </a:ext>
                  </a:extLst>
                </a:gridCol>
                <a:gridCol w="936000">
                  <a:extLst>
                    <a:ext uri="{9D8B030D-6E8A-4147-A177-3AD203B41FA5}">
                      <a16:colId xmlns:a16="http://schemas.microsoft.com/office/drawing/2014/main" val="1521850836"/>
                    </a:ext>
                  </a:extLst>
                </a:gridCol>
                <a:gridCol w="936000">
                  <a:extLst>
                    <a:ext uri="{9D8B030D-6E8A-4147-A177-3AD203B41FA5}">
                      <a16:colId xmlns:a16="http://schemas.microsoft.com/office/drawing/2014/main" val="89624116"/>
                    </a:ext>
                  </a:extLst>
                </a:gridCol>
                <a:gridCol w="936000">
                  <a:extLst>
                    <a:ext uri="{9D8B030D-6E8A-4147-A177-3AD203B41FA5}">
                      <a16:colId xmlns:a16="http://schemas.microsoft.com/office/drawing/2014/main" val="1129106902"/>
                    </a:ext>
                  </a:extLst>
                </a:gridCol>
              </a:tblGrid>
              <a:tr h="2388293">
                <a:tc>
                  <a:txBody>
                    <a:bodyPr/>
                    <a:lstStyle/>
                    <a:p>
                      <a:pPr algn="ctr"/>
                      <a:endParaRPr lang="zh-CN" altLang="en-US" sz="1400" dirty="0"/>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少年时期</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开始编程</a:t>
                      </a:r>
                    </a:p>
                    <a:p>
                      <a:pPr algn="ctr"/>
                      <a:endParaRPr lang="zh-CN" altLang="en-US" sz="1400" dirty="0"/>
                    </a:p>
                  </a:txBody>
                  <a:tcPr>
                    <a:solidFill>
                      <a:srgbClr val="0070C0"/>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p>
                  </a:txBody>
                  <a:tcPr>
                    <a:solidFill>
                      <a:schemeClr val="bg1"/>
                    </a:solidFill>
                  </a:tcPr>
                </a:tc>
                <a:tc>
                  <a:txBody>
                    <a:bodyPr/>
                    <a:lstStyle/>
                    <a:p>
                      <a:pPr algn="ctr"/>
                      <a:r>
                        <a:rPr lang="zh-CN" altLang="en-US" sz="1400" dirty="0"/>
                        <a:t>读博</a:t>
                      </a:r>
                      <a:endParaRPr lang="en-US" altLang="zh-CN" sz="1400" dirty="0"/>
                    </a:p>
                    <a:p>
                      <a:pPr algn="ctr"/>
                      <a:r>
                        <a:rPr lang="zh-CN" altLang="en-US" sz="1400" dirty="0"/>
                        <a:t>哈佛大学计算机系人工智能方向</a:t>
                      </a:r>
                    </a:p>
                    <a:p>
                      <a:pPr algn="ctr"/>
                      <a:r>
                        <a:rPr lang="zh-CN" altLang="en-US" sz="1400" dirty="0"/>
                        <a:t>主力语言</a:t>
                      </a:r>
                      <a:r>
                        <a:rPr lang="en-US" altLang="zh-CN" sz="1400" dirty="0"/>
                        <a:t>Lisp</a:t>
                      </a:r>
                      <a:endParaRPr lang="zh-CN" altLang="en-US" sz="1400" dirty="0"/>
                    </a:p>
                    <a:p>
                      <a:pPr algn="ctr"/>
                      <a:endParaRPr lang="zh-CN" altLang="en-US" sz="1400" dirty="0"/>
                    </a:p>
                  </a:txBody>
                  <a:tcPr>
                    <a:solidFill>
                      <a:srgbClr val="0070C0"/>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1992</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28</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波士顿</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创业公司</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程序员</a:t>
                      </a:r>
                    </a:p>
                    <a:p>
                      <a:pPr algn="ctr"/>
                      <a:endParaRPr lang="zh-CN" altLang="en-US" sz="1400" dirty="0"/>
                    </a:p>
                  </a:txBody>
                  <a:tcPr>
                    <a:solidFill>
                      <a:srgbClr val="0070C0"/>
                    </a:solidFill>
                  </a:tcPr>
                </a:tc>
                <a:tc>
                  <a:txBody>
                    <a:bodyPr/>
                    <a:lstStyle/>
                    <a:p>
                      <a:pPr algn="ctr"/>
                      <a:r>
                        <a:rPr lang="en-US" altLang="zh-CN" sz="1400" dirty="0"/>
                        <a:t>1993</a:t>
                      </a:r>
                    </a:p>
                    <a:p>
                      <a:pPr algn="ctr"/>
                      <a:r>
                        <a:rPr lang="en-US" altLang="zh-CN" sz="1400" dirty="0"/>
                        <a:t>29</a:t>
                      </a:r>
                      <a:r>
                        <a:rPr lang="zh-CN" altLang="en-US" sz="1400" dirty="0"/>
                        <a:t>岁</a:t>
                      </a:r>
                      <a:endParaRPr lang="en-US" altLang="zh-CN" sz="1400" dirty="0"/>
                    </a:p>
                    <a:p>
                      <a:pPr algn="ctr"/>
                      <a:r>
                        <a:rPr lang="zh-CN" altLang="en-US" sz="1400" dirty="0"/>
                        <a:t>第一本书</a:t>
                      </a:r>
                      <a:r>
                        <a:rPr lang="en-US" altLang="zh-CN" sz="1400" dirty="0"/>
                        <a:t>《On Lisp》</a:t>
                      </a:r>
                      <a:r>
                        <a:rPr lang="zh-CN" altLang="en-US" sz="1400" dirty="0"/>
                        <a:t>出版</a:t>
                      </a:r>
                    </a:p>
                    <a:p>
                      <a:pPr algn="ctr"/>
                      <a:endParaRPr lang="zh-CN" altLang="en-US" sz="1400" dirty="0"/>
                    </a:p>
                    <a:p>
                      <a:pPr algn="ctr"/>
                      <a:endParaRPr lang="zh-CN" altLang="en-US" sz="1400" dirty="0"/>
                    </a:p>
                  </a:txBody>
                  <a:tcPr>
                    <a:solidFill>
                      <a:srgbClr val="0070C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1995</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31</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第二本书</a:t>
                      </a:r>
                      <a:r>
                        <a:rPr lang="en-US" altLang="zh-CN" sz="1400" dirty="0"/>
                        <a:t>《ANSI Common Lisp》</a:t>
                      </a:r>
                      <a:r>
                        <a:rPr lang="zh-CN" altLang="en-US" sz="1400" dirty="0"/>
                        <a:t>出版</a:t>
                      </a:r>
                    </a:p>
                    <a:p>
                      <a:pPr algn="ctr"/>
                      <a:endParaRPr lang="zh-CN" altLang="en-US" sz="1400" dirty="0"/>
                    </a:p>
                  </a:txBody>
                  <a:tcPr>
                    <a:solidFill>
                      <a:srgbClr val="0070C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1995</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dirty="0"/>
                        <a:t>31</a:t>
                      </a:r>
                      <a:r>
                        <a:rPr lang="zh-CN" altLang="en-US" sz="1400" dirty="0"/>
                        <a:t>岁</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纽约</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出租屋</a:t>
                      </a:r>
                      <a:endParaRPr lang="en-US" altLang="zh-CN" sz="1400" dirty="0"/>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dirty="0"/>
                        <a:t>“我决定不当画家了，首先要彻底解决自己的收入问题”</a:t>
                      </a:r>
                    </a:p>
                    <a:p>
                      <a:pPr algn="ctr"/>
                      <a:endParaRPr lang="zh-CN" altLang="en-US" sz="1400" dirty="0"/>
                    </a:p>
                  </a:txBody>
                  <a:tcPr>
                    <a:solidFill>
                      <a:srgbClr val="0070C0"/>
                    </a:solidFill>
                  </a:tcPr>
                </a:tc>
                <a:extLst>
                  <a:ext uri="{0D108BD9-81ED-4DB2-BD59-A6C34878D82A}">
                    <a16:rowId xmlns:a16="http://schemas.microsoft.com/office/drawing/2014/main" val="1990805406"/>
                  </a:ext>
                </a:extLst>
              </a:tr>
              <a:tr h="1761366">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en-US" altLang="zh-CN" sz="1400" b="1" dirty="0">
                          <a:solidFill>
                            <a:srgbClr val="FFFFFF"/>
                          </a:solidFill>
                        </a:rPr>
                        <a:t>1964 </a:t>
                      </a: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诞生</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父亲是设计核反应堆的物理学家</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母亲全职太太</a:t>
                      </a:r>
                    </a:p>
                    <a:p>
                      <a:pPr algn="ctr"/>
                      <a:endParaRPr lang="zh-CN" altLang="en-US" sz="1400" dirty="0"/>
                    </a:p>
                  </a:txBody>
                  <a:tcPr>
                    <a:solidFill>
                      <a:schemeClr val="tx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rgbClr val="FFFFFF"/>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tc>
                  <a:txBody>
                    <a:bodyPr/>
                    <a:lstStyle/>
                    <a:p>
                      <a:pPr algn="ctr"/>
                      <a:endParaRPr lang="zh-CN" altLang="en-US" sz="1400" dirty="0"/>
                    </a:p>
                  </a:txBody>
                  <a:tcPr>
                    <a:solidFill>
                      <a:schemeClr val="bg1"/>
                    </a:solidFill>
                  </a:tcPr>
                </a:tc>
                <a:extLst>
                  <a:ext uri="{0D108BD9-81ED-4DB2-BD59-A6C34878D82A}">
                    <a16:rowId xmlns:a16="http://schemas.microsoft.com/office/drawing/2014/main" val="4142747447"/>
                  </a:ext>
                </a:extLst>
              </a:tr>
              <a:tr h="1970341">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中学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写小说</a:t>
                      </a:r>
                    </a:p>
                    <a:p>
                      <a:pPr algn="ctr"/>
                      <a:endParaRPr lang="zh-CN" altLang="en-US" sz="1400" b="1" dirty="0">
                        <a:solidFill>
                          <a:srgbClr val="FFFFFF"/>
                        </a:solidFill>
                      </a:endParaRPr>
                    </a:p>
                  </a:txBody>
                  <a:tcPr>
                    <a:solidFill>
                      <a:srgbClr val="C0000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大学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康奈尔大学</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哲学</a:t>
                      </a:r>
                    </a:p>
                    <a:p>
                      <a:pPr algn="ctr"/>
                      <a:endParaRPr lang="zh-CN" altLang="en-US" sz="1400" b="1" dirty="0">
                        <a:solidFill>
                          <a:srgbClr val="FFFFFF"/>
                        </a:solidFill>
                      </a:endParaRPr>
                    </a:p>
                  </a:txBody>
                  <a:tcPr>
                    <a:solidFill>
                      <a:srgbClr val="C00000"/>
                    </a:solidFill>
                  </a:tcPr>
                </a:tc>
                <a:tc>
                  <a:txBody>
                    <a:bodyPr/>
                    <a:lstStyle/>
                    <a:p>
                      <a:pPr algn="ctr"/>
                      <a:endParaRPr lang="zh-CN" altLang="en-US" sz="1400" b="1" dirty="0">
                        <a:solidFill>
                          <a:srgbClr val="FFFFFF"/>
                        </a:solidFill>
                      </a:endParaRPr>
                    </a:p>
                  </a:txBody>
                  <a:tcPr>
                    <a:solidFill>
                      <a:schemeClr val="bg1"/>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读博中途</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哈佛大学艺术系</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旁听</a:t>
                      </a:r>
                    </a:p>
                    <a:p>
                      <a:pPr algn="ctr"/>
                      <a:endParaRPr lang="zh-CN" altLang="en-US" sz="1400" b="1" dirty="0">
                        <a:solidFill>
                          <a:srgbClr val="FFFFFF"/>
                        </a:solidFill>
                      </a:endParaRPr>
                    </a:p>
                  </a:txBody>
                  <a:tcPr>
                    <a:solidFill>
                      <a:srgbClr val="C00000"/>
                    </a:solidFill>
                  </a:tcPr>
                </a:tc>
                <a:tc>
                  <a:txBody>
                    <a:bodyPr/>
                    <a:lstStyle/>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拿到博士学位后</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罗德岛设计学院暑期班</a:t>
                      </a:r>
                      <a:endParaRPr lang="en-US" altLang="zh-CN" sz="1400" b="1" dirty="0">
                        <a:solidFill>
                          <a:srgbClr val="FFFFFF"/>
                        </a:solidFill>
                      </a:endParaRPr>
                    </a:p>
                    <a:p>
                      <a:pPr marL="0" marR="0" lvl="0" indent="0" algn="ctr" defTabSz="914400" eaLnBrk="1" fontAlgn="base" latinLnBrk="0" hangingPunct="1">
                        <a:lnSpc>
                          <a:spcPct val="100000"/>
                        </a:lnSpc>
                        <a:spcBef>
                          <a:spcPct val="0"/>
                        </a:spcBef>
                        <a:spcAft>
                          <a:spcPct val="0"/>
                        </a:spcAft>
                        <a:buClrTx/>
                        <a:buSzTx/>
                        <a:buFont typeface="Arial" panose="02080604020202020204" pitchFamily="34" charset="0"/>
                        <a:buNone/>
                        <a:tabLst/>
                        <a:defRPr/>
                      </a:pPr>
                      <a:r>
                        <a:rPr lang="zh-CN" altLang="en-US" sz="1400" b="1" dirty="0">
                          <a:solidFill>
                            <a:srgbClr val="FFFFFF"/>
                          </a:solidFill>
                        </a:rPr>
                        <a:t>学习绘画</a:t>
                      </a:r>
                    </a:p>
                    <a:p>
                      <a:pPr algn="ctr"/>
                      <a:endParaRPr lang="zh-CN" altLang="en-US" sz="1400" b="1" dirty="0">
                        <a:solidFill>
                          <a:srgbClr val="FFFFFF"/>
                        </a:solidFill>
                      </a:endParaRPr>
                    </a:p>
                  </a:txBody>
                  <a:tcPr>
                    <a:solidFill>
                      <a:srgbClr val="C00000"/>
                    </a:solidFill>
                  </a:tcPr>
                </a:tc>
                <a:tc>
                  <a:txBody>
                    <a:bodyPr/>
                    <a:lstStyle/>
                    <a:p>
                      <a:pPr algn="ctr"/>
                      <a:r>
                        <a:rPr lang="zh-CN" altLang="en-US" sz="1400" b="1" dirty="0">
                          <a:solidFill>
                            <a:srgbClr val="FFFFFF"/>
                          </a:solidFill>
                        </a:rPr>
                        <a:t>意大利</a:t>
                      </a:r>
                      <a:endParaRPr lang="en-US" altLang="zh-CN" sz="1400" b="1" dirty="0">
                        <a:solidFill>
                          <a:srgbClr val="FFFFFF"/>
                        </a:solidFill>
                      </a:endParaRPr>
                    </a:p>
                    <a:p>
                      <a:pPr algn="ctr"/>
                      <a:r>
                        <a:rPr lang="zh-CN" altLang="en-US" sz="1400" b="1" dirty="0">
                          <a:solidFill>
                            <a:srgbClr val="FFFFFF"/>
                          </a:solidFill>
                        </a:rPr>
                        <a:t>佛罗伦萨美术学院学习绘画</a:t>
                      </a:r>
                    </a:p>
                    <a:p>
                      <a:pPr algn="ctr"/>
                      <a:r>
                        <a:rPr lang="zh-CN" altLang="en-US" sz="1400" b="1" dirty="0">
                          <a:solidFill>
                            <a:srgbClr val="FFFFFF"/>
                          </a:solidFill>
                        </a:rPr>
                        <a:t>（一年内钱花完了，灰头土脸回到美国）</a:t>
                      </a:r>
                    </a:p>
                    <a:p>
                      <a:pPr algn="ctr"/>
                      <a:endParaRPr lang="zh-CN" altLang="en-US" sz="1400" b="1" dirty="0">
                        <a:solidFill>
                          <a:srgbClr val="FFFFFF"/>
                        </a:solidFill>
                      </a:endParaRPr>
                    </a:p>
                  </a:txBody>
                  <a:tcPr>
                    <a:solidFill>
                      <a:srgbClr val="C00000"/>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tc>
                  <a:txBody>
                    <a:bodyPr/>
                    <a:lstStyle/>
                    <a:p>
                      <a:pPr algn="ctr"/>
                      <a:endParaRPr lang="zh-CN" altLang="en-US" sz="1400" dirty="0">
                        <a:solidFill>
                          <a:srgbClr val="FFFFFF"/>
                        </a:solidFill>
                      </a:endParaRPr>
                    </a:p>
                  </a:txBody>
                  <a:tcPr>
                    <a:solidFill>
                      <a:schemeClr val="bg1"/>
                    </a:solidFill>
                  </a:tcPr>
                </a:tc>
                <a:extLst>
                  <a:ext uri="{0D108BD9-81ED-4DB2-BD59-A6C34878D82A}">
                    <a16:rowId xmlns:a16="http://schemas.microsoft.com/office/drawing/2014/main" val="3273564698"/>
                  </a:ext>
                </a:extLst>
              </a:tr>
            </a:tbl>
          </a:graphicData>
        </a:graphic>
      </p:graphicFrame>
      <p:sp>
        <p:nvSpPr>
          <p:cNvPr id="5" name="文本框 4">
            <a:extLst>
              <a:ext uri="{FF2B5EF4-FFF2-40B4-BE49-F238E27FC236}">
                <a16:creationId xmlns:a16="http://schemas.microsoft.com/office/drawing/2014/main" id="{21EF2801-3969-108E-A86B-FE72B007B68E}"/>
              </a:ext>
            </a:extLst>
          </p:cNvPr>
          <p:cNvSpPr txBox="1"/>
          <p:nvPr/>
        </p:nvSpPr>
        <p:spPr>
          <a:xfrm>
            <a:off x="11394892" y="333000"/>
            <a:ext cx="677108" cy="6624000"/>
          </a:xfrm>
          <a:prstGeom prst="rect">
            <a:avLst/>
          </a:prstGeom>
          <a:noFill/>
        </p:spPr>
        <p:txBody>
          <a:bodyPr vert="eaVert" wrap="square" rtlCol="0">
            <a:spAutoFit/>
          </a:bodyPr>
          <a:lstStyle/>
          <a:p>
            <a:r>
              <a:rPr lang="en-US" altLang="zh-CN" sz="3200" b="1" i="1" dirty="0">
                <a:solidFill>
                  <a:srgbClr val="0070C0"/>
                </a:solidFill>
              </a:rPr>
              <a:t>  HACKER</a:t>
            </a:r>
            <a:r>
              <a:rPr lang="en-US" altLang="zh-CN" sz="3200" dirty="0"/>
              <a:t>      vs    </a:t>
            </a:r>
            <a:r>
              <a:rPr lang="en-US" altLang="zh-CN" sz="3200" b="1" i="1" dirty="0">
                <a:solidFill>
                  <a:srgbClr val="C00000"/>
                </a:solidFill>
              </a:rPr>
              <a:t>PAINTER</a:t>
            </a:r>
            <a:endParaRPr lang="zh-CN" altLang="en-US" sz="3200" b="1" i="1" dirty="0">
              <a:solidFill>
                <a:srgbClr val="C00000"/>
              </a:solidFill>
            </a:endParaRPr>
          </a:p>
        </p:txBody>
      </p:sp>
      <p:sp>
        <p:nvSpPr>
          <p:cNvPr id="7" name="任意多边形: 形状 6">
            <a:extLst>
              <a:ext uri="{FF2B5EF4-FFF2-40B4-BE49-F238E27FC236}">
                <a16:creationId xmlns:a16="http://schemas.microsoft.com/office/drawing/2014/main" id="{AFF5F69A-5AEC-F3C5-3DA5-900C749271A8}"/>
              </a:ext>
            </a:extLst>
          </p:cNvPr>
          <p:cNvSpPr/>
          <p:nvPr/>
        </p:nvSpPr>
        <p:spPr>
          <a:xfrm>
            <a:off x="975360" y="2762696"/>
            <a:ext cx="10302240" cy="1704769"/>
          </a:xfrm>
          <a:custGeom>
            <a:avLst/>
            <a:gdLst>
              <a:gd name="connsiteX0" fmla="*/ 0 w 10302240"/>
              <a:gd name="connsiteY0" fmla="*/ 823784 h 1704769"/>
              <a:gd name="connsiteX1" fmla="*/ 426720 w 10302240"/>
              <a:gd name="connsiteY1" fmla="*/ 824 h 1704769"/>
              <a:gd name="connsiteX2" fmla="*/ 1127760 w 10302240"/>
              <a:gd name="connsiteY2" fmla="*/ 955864 h 1704769"/>
              <a:gd name="connsiteX3" fmla="*/ 2103120 w 10302240"/>
              <a:gd name="connsiteY3" fmla="*/ 1402904 h 1704769"/>
              <a:gd name="connsiteX4" fmla="*/ 2580640 w 10302240"/>
              <a:gd name="connsiteY4" fmla="*/ 478344 h 1704769"/>
              <a:gd name="connsiteX5" fmla="*/ 3230880 w 10302240"/>
              <a:gd name="connsiteY5" fmla="*/ 92264 h 1704769"/>
              <a:gd name="connsiteX6" fmla="*/ 3596640 w 10302240"/>
              <a:gd name="connsiteY6" fmla="*/ 833944 h 1704769"/>
              <a:gd name="connsiteX7" fmla="*/ 4074160 w 10302240"/>
              <a:gd name="connsiteY7" fmla="*/ 1199704 h 1704769"/>
              <a:gd name="connsiteX8" fmla="*/ 4612640 w 10302240"/>
              <a:gd name="connsiteY8" fmla="*/ 1220024 h 1704769"/>
              <a:gd name="connsiteX9" fmla="*/ 5140960 w 10302240"/>
              <a:gd name="connsiteY9" fmla="*/ 1474024 h 1704769"/>
              <a:gd name="connsiteX10" fmla="*/ 5984240 w 10302240"/>
              <a:gd name="connsiteY10" fmla="*/ 1687384 h 1704769"/>
              <a:gd name="connsiteX11" fmla="*/ 6350000 w 10302240"/>
              <a:gd name="connsiteY11" fmla="*/ 996504 h 1704769"/>
              <a:gd name="connsiteX12" fmla="*/ 6908800 w 10302240"/>
              <a:gd name="connsiteY12" fmla="*/ 712024 h 1704769"/>
              <a:gd name="connsiteX13" fmla="*/ 7691120 w 10302240"/>
              <a:gd name="connsiteY13" fmla="*/ 620584 h 1704769"/>
              <a:gd name="connsiteX14" fmla="*/ 8006080 w 10302240"/>
              <a:gd name="connsiteY14" fmla="*/ 427544 h 1704769"/>
              <a:gd name="connsiteX15" fmla="*/ 8950960 w 10302240"/>
              <a:gd name="connsiteY15" fmla="*/ 264984 h 1704769"/>
              <a:gd name="connsiteX16" fmla="*/ 9489440 w 10302240"/>
              <a:gd name="connsiteY16" fmla="*/ 366584 h 1704769"/>
              <a:gd name="connsiteX17" fmla="*/ 10302240 w 10302240"/>
              <a:gd name="connsiteY17" fmla="*/ 366584 h 170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02240" h="1704769">
                <a:moveTo>
                  <a:pt x="0" y="823784"/>
                </a:moveTo>
                <a:cubicBezTo>
                  <a:pt x="119380" y="401297"/>
                  <a:pt x="238760" y="-21189"/>
                  <a:pt x="426720" y="824"/>
                </a:cubicBezTo>
                <a:cubicBezTo>
                  <a:pt x="614680" y="22837"/>
                  <a:pt x="848360" y="722184"/>
                  <a:pt x="1127760" y="955864"/>
                </a:cubicBezTo>
                <a:cubicBezTo>
                  <a:pt x="1407160" y="1189544"/>
                  <a:pt x="1860973" y="1482491"/>
                  <a:pt x="2103120" y="1402904"/>
                </a:cubicBezTo>
                <a:cubicBezTo>
                  <a:pt x="2345267" y="1323317"/>
                  <a:pt x="2392680" y="696784"/>
                  <a:pt x="2580640" y="478344"/>
                </a:cubicBezTo>
                <a:cubicBezTo>
                  <a:pt x="2768600" y="259904"/>
                  <a:pt x="3061547" y="32997"/>
                  <a:pt x="3230880" y="92264"/>
                </a:cubicBezTo>
                <a:cubicBezTo>
                  <a:pt x="3400213" y="151531"/>
                  <a:pt x="3456093" y="649371"/>
                  <a:pt x="3596640" y="833944"/>
                </a:cubicBezTo>
                <a:cubicBezTo>
                  <a:pt x="3737187" y="1018517"/>
                  <a:pt x="3904827" y="1135357"/>
                  <a:pt x="4074160" y="1199704"/>
                </a:cubicBezTo>
                <a:cubicBezTo>
                  <a:pt x="4243493" y="1264051"/>
                  <a:pt x="4434840" y="1174304"/>
                  <a:pt x="4612640" y="1220024"/>
                </a:cubicBezTo>
                <a:cubicBezTo>
                  <a:pt x="4790440" y="1265744"/>
                  <a:pt x="4912360" y="1396131"/>
                  <a:pt x="5140960" y="1474024"/>
                </a:cubicBezTo>
                <a:cubicBezTo>
                  <a:pt x="5369560" y="1551917"/>
                  <a:pt x="5782733" y="1766971"/>
                  <a:pt x="5984240" y="1687384"/>
                </a:cubicBezTo>
                <a:cubicBezTo>
                  <a:pt x="6185747" y="1607797"/>
                  <a:pt x="6195907" y="1159064"/>
                  <a:pt x="6350000" y="996504"/>
                </a:cubicBezTo>
                <a:cubicBezTo>
                  <a:pt x="6504093" y="833944"/>
                  <a:pt x="6685280" y="774677"/>
                  <a:pt x="6908800" y="712024"/>
                </a:cubicBezTo>
                <a:cubicBezTo>
                  <a:pt x="7132320" y="649371"/>
                  <a:pt x="7508240" y="667997"/>
                  <a:pt x="7691120" y="620584"/>
                </a:cubicBezTo>
                <a:cubicBezTo>
                  <a:pt x="7874000" y="573171"/>
                  <a:pt x="7796107" y="486811"/>
                  <a:pt x="8006080" y="427544"/>
                </a:cubicBezTo>
                <a:cubicBezTo>
                  <a:pt x="8216053" y="368277"/>
                  <a:pt x="8703733" y="275144"/>
                  <a:pt x="8950960" y="264984"/>
                </a:cubicBezTo>
                <a:cubicBezTo>
                  <a:pt x="9198187" y="254824"/>
                  <a:pt x="9264227" y="349651"/>
                  <a:pt x="9489440" y="366584"/>
                </a:cubicBezTo>
                <a:cubicBezTo>
                  <a:pt x="9714653" y="383517"/>
                  <a:pt x="10190480" y="344571"/>
                  <a:pt x="10302240" y="366584"/>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0AF9DAD6-7108-E649-4663-F1FEB7E8F568}"/>
              </a:ext>
            </a:extLst>
          </p:cNvPr>
          <p:cNvCxnSpPr>
            <a:stCxn id="7" idx="0"/>
          </p:cNvCxnSpPr>
          <p:nvPr/>
        </p:nvCxnSpPr>
        <p:spPr>
          <a:xfrm>
            <a:off x="975360" y="3586480"/>
            <a:ext cx="10376640" cy="58520"/>
          </a:xfrm>
          <a:prstGeom prst="straightConnector1">
            <a:avLst/>
          </a:prstGeom>
          <a:ln w="25400"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26CDBFCD-0235-33BD-4FEC-209BE015FBDE}"/>
              </a:ext>
            </a:extLst>
          </p:cNvPr>
          <p:cNvPicPr>
            <a:picLocks noChangeAspect="1"/>
          </p:cNvPicPr>
          <p:nvPr/>
        </p:nvPicPr>
        <p:blipFill>
          <a:blip r:embed="rId2"/>
          <a:stretch>
            <a:fillRect/>
          </a:stretch>
        </p:blipFill>
        <p:spPr>
          <a:xfrm rot="21408222">
            <a:off x="8567347" y="1954569"/>
            <a:ext cx="808809" cy="1164788"/>
          </a:xfrm>
          <a:prstGeom prst="rect">
            <a:avLst/>
          </a:prstGeom>
        </p:spPr>
      </p:pic>
      <p:pic>
        <p:nvPicPr>
          <p:cNvPr id="11" name="图片 10">
            <a:extLst>
              <a:ext uri="{FF2B5EF4-FFF2-40B4-BE49-F238E27FC236}">
                <a16:creationId xmlns:a16="http://schemas.microsoft.com/office/drawing/2014/main" id="{66B035D4-9DDA-C1BB-C1EA-EAFA20B3F99B}"/>
              </a:ext>
            </a:extLst>
          </p:cNvPr>
          <p:cNvPicPr>
            <a:picLocks noChangeAspect="1"/>
          </p:cNvPicPr>
          <p:nvPr/>
        </p:nvPicPr>
        <p:blipFill>
          <a:blip r:embed="rId3"/>
          <a:stretch>
            <a:fillRect/>
          </a:stretch>
        </p:blipFill>
        <p:spPr>
          <a:xfrm rot="200742">
            <a:off x="9453958" y="1838524"/>
            <a:ext cx="802967" cy="1208074"/>
          </a:xfrm>
          <a:prstGeom prst="rect">
            <a:avLst/>
          </a:prstGeom>
        </p:spPr>
      </p:pic>
      <p:pic>
        <p:nvPicPr>
          <p:cNvPr id="13" name="图片 12">
            <a:extLst>
              <a:ext uri="{FF2B5EF4-FFF2-40B4-BE49-F238E27FC236}">
                <a16:creationId xmlns:a16="http://schemas.microsoft.com/office/drawing/2014/main" id="{AD4BC8C8-CF9C-275F-3238-F694982874B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856000" y="3717000"/>
            <a:ext cx="1368000" cy="1094400"/>
          </a:xfrm>
          <a:prstGeom prst="rect">
            <a:avLst/>
          </a:prstGeom>
        </p:spPr>
      </p:pic>
      <p:pic>
        <p:nvPicPr>
          <p:cNvPr id="15" name="图片 14">
            <a:extLst>
              <a:ext uri="{FF2B5EF4-FFF2-40B4-BE49-F238E27FC236}">
                <a16:creationId xmlns:a16="http://schemas.microsoft.com/office/drawing/2014/main" id="{C44156E2-19B0-EF7C-1E8F-D7AF1A764C4B}"/>
              </a:ext>
            </a:extLst>
          </p:cNvPr>
          <p:cNvPicPr>
            <a:picLocks noChangeAspect="1"/>
          </p:cNvPicPr>
          <p:nvPr/>
        </p:nvPicPr>
        <p:blipFill>
          <a:blip r:embed="rId6"/>
          <a:srcRect l="21175" t="14567" r="20473" b="14567"/>
          <a:stretch>
            <a:fillRect/>
          </a:stretch>
        </p:blipFill>
        <p:spPr>
          <a:xfrm>
            <a:off x="4584000" y="2725303"/>
            <a:ext cx="872497" cy="847697"/>
          </a:xfrm>
          <a:prstGeom prst="rect">
            <a:avLst/>
          </a:prstGeom>
        </p:spPr>
      </p:pic>
      <p:pic>
        <p:nvPicPr>
          <p:cNvPr id="17" name="图片 16">
            <a:extLst>
              <a:ext uri="{FF2B5EF4-FFF2-40B4-BE49-F238E27FC236}">
                <a16:creationId xmlns:a16="http://schemas.microsoft.com/office/drawing/2014/main" id="{90AE1E6E-9137-E326-F600-6B89EE2E166E}"/>
              </a:ext>
            </a:extLst>
          </p:cNvPr>
          <p:cNvPicPr>
            <a:picLocks noChangeAspect="1"/>
          </p:cNvPicPr>
          <p:nvPr/>
        </p:nvPicPr>
        <p:blipFill>
          <a:blip r:embed="rId7"/>
          <a:srcRect l="3218" t="38626" r="1986" b="32272"/>
          <a:stretch>
            <a:fillRect/>
          </a:stretch>
        </p:blipFill>
        <p:spPr>
          <a:xfrm>
            <a:off x="7320000" y="3811686"/>
            <a:ext cx="2736000" cy="841314"/>
          </a:xfrm>
          <a:prstGeom prst="rect">
            <a:avLst/>
          </a:prstGeom>
        </p:spPr>
      </p:pic>
    </p:spTree>
    <p:extLst>
      <p:ext uri="{BB962C8B-B14F-4D97-AF65-F5344CB8AC3E}">
        <p14:creationId xmlns:p14="http://schemas.microsoft.com/office/powerpoint/2010/main" val="212930540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AE02A87-0C09-F32D-E1A8-C63EEDFD4D20}"/>
              </a:ext>
            </a:extLst>
          </p:cNvPr>
          <p:cNvPicPr>
            <a:picLocks noChangeAspect="1"/>
          </p:cNvPicPr>
          <p:nvPr/>
        </p:nvPicPr>
        <p:blipFill>
          <a:blip r:embed="rId2"/>
          <a:stretch>
            <a:fillRect/>
          </a:stretch>
        </p:blipFill>
        <p:spPr>
          <a:xfrm rot="19720243">
            <a:off x="28672" y="121328"/>
            <a:ext cx="1838249" cy="1286774"/>
          </a:xfrm>
          <a:prstGeom prst="rect">
            <a:avLst/>
          </a:prstGeom>
        </p:spPr>
      </p:pic>
      <p:sp>
        <p:nvSpPr>
          <p:cNvPr id="7" name="文本框 6">
            <a:extLst>
              <a:ext uri="{FF2B5EF4-FFF2-40B4-BE49-F238E27FC236}">
                <a16:creationId xmlns:a16="http://schemas.microsoft.com/office/drawing/2014/main" id="{1DCBD46C-548A-8434-1F39-26E5BDB077FE}"/>
              </a:ext>
            </a:extLst>
          </p:cNvPr>
          <p:cNvSpPr txBox="1"/>
          <p:nvPr/>
        </p:nvSpPr>
        <p:spPr>
          <a:xfrm rot="19800000">
            <a:off x="-348931" y="776105"/>
            <a:ext cx="5329526" cy="1569660"/>
          </a:xfrm>
          <a:prstGeom prst="rect">
            <a:avLst/>
          </a:prstGeom>
          <a:noFill/>
        </p:spPr>
        <p:txBody>
          <a:bodyPr wrap="square" rtlCol="0">
            <a:spAutoFit/>
          </a:bodyPr>
          <a:lstStyle/>
          <a:p>
            <a:pPr algn="ctr"/>
            <a:r>
              <a:rPr lang="en-US" altLang="zh-CN" sz="3200" b="1" i="1" dirty="0"/>
              <a:t>1995.08.09</a:t>
            </a:r>
          </a:p>
          <a:p>
            <a:pPr algn="ctr"/>
            <a:r>
              <a:rPr lang="zh-CN" altLang="en-US" sz="3200" b="1" i="1" dirty="0"/>
              <a:t>大时代</a:t>
            </a:r>
            <a:r>
              <a:rPr lang="en-US" altLang="zh-CN" sz="3200" b="1" i="1" dirty="0"/>
              <a:t>!</a:t>
            </a:r>
            <a:r>
              <a:rPr lang="zh-CN" altLang="en-US" sz="3200" b="1" i="1" dirty="0"/>
              <a:t>互联网缔造者上市</a:t>
            </a:r>
            <a:endParaRPr lang="en-US" altLang="zh-CN" sz="3200" b="1" i="1" dirty="0"/>
          </a:p>
          <a:p>
            <a:pPr algn="ctr"/>
            <a:r>
              <a:rPr lang="en-US" altLang="zh-CN" sz="3200" b="1" i="1" dirty="0"/>
              <a:t>$400w=(1day)=&gt;$</a:t>
            </a:r>
            <a:r>
              <a:rPr lang="en-US" altLang="zh-CN" sz="3200" b="1" i="1" dirty="0">
                <a:solidFill>
                  <a:srgbClr val="C00000"/>
                </a:solidFill>
              </a:rPr>
              <a:t>290000w</a:t>
            </a:r>
            <a:endParaRPr lang="zh-CN" altLang="en-US" sz="3200" b="1" i="1" dirty="0">
              <a:solidFill>
                <a:srgbClr val="C00000"/>
              </a:solidFill>
            </a:endParaRPr>
          </a:p>
        </p:txBody>
      </p:sp>
      <p:graphicFrame>
        <p:nvGraphicFramePr>
          <p:cNvPr id="20" name="表格 19">
            <a:extLst>
              <a:ext uri="{FF2B5EF4-FFF2-40B4-BE49-F238E27FC236}">
                <a16:creationId xmlns:a16="http://schemas.microsoft.com/office/drawing/2014/main" id="{7D048262-83A2-7C62-86EF-622A7D6BFC5A}"/>
              </a:ext>
            </a:extLst>
          </p:cNvPr>
          <p:cNvGraphicFramePr>
            <a:graphicFrameLocks noGrp="1"/>
          </p:cNvGraphicFramePr>
          <p:nvPr>
            <p:extLst>
              <p:ext uri="{D42A27DB-BD31-4B8C-83A1-F6EECF244321}">
                <p14:modId xmlns:p14="http://schemas.microsoft.com/office/powerpoint/2010/main" val="2230894251"/>
              </p:ext>
            </p:extLst>
          </p:nvPr>
        </p:nvGraphicFramePr>
        <p:xfrm>
          <a:off x="11136000" y="3861000"/>
          <a:ext cx="918416" cy="2286000"/>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2286000">
                <a:tc>
                  <a:txBody>
                    <a:bodyPr/>
                    <a:lstStyle/>
                    <a:p>
                      <a:r>
                        <a:rPr lang="en-US" altLang="zh-CN" sz="1400" dirty="0"/>
                        <a:t>2004</a:t>
                      </a:r>
                    </a:p>
                    <a:p>
                      <a:r>
                        <a:rPr lang="en-US" altLang="zh-CN" sz="1400" dirty="0"/>
                        <a:t>40</a:t>
                      </a:r>
                      <a:r>
                        <a:rPr lang="zh-CN" altLang="en-US" sz="1400" dirty="0"/>
                        <a:t>岁</a:t>
                      </a:r>
                      <a:endParaRPr lang="en-US" altLang="zh-CN" sz="1400" dirty="0"/>
                    </a:p>
                    <a:p>
                      <a:r>
                        <a:rPr lang="zh-CN" altLang="en-US" sz="1400" dirty="0"/>
                        <a:t>整理汇总创业感悟</a:t>
                      </a:r>
                      <a:endParaRPr lang="en-US" altLang="zh-CN" sz="1400" dirty="0"/>
                    </a:p>
                    <a:p>
                      <a:r>
                        <a:rPr lang="zh-CN" altLang="en-US" sz="1400" dirty="0"/>
                        <a:t>第三本书</a:t>
                      </a:r>
                      <a:r>
                        <a:rPr lang="en-US" altLang="zh-CN" sz="1400" dirty="0"/>
                        <a:t>《</a:t>
                      </a:r>
                      <a:r>
                        <a:rPr lang="zh-CN" altLang="en-US" sz="1400" dirty="0"/>
                        <a:t>黑客与画家</a:t>
                      </a:r>
                      <a:r>
                        <a:rPr lang="en-US" altLang="zh-CN" sz="1400" dirty="0"/>
                        <a:t>》</a:t>
                      </a:r>
                      <a:r>
                        <a:rPr lang="zh-CN" altLang="en-US" sz="1400" dirty="0"/>
                        <a:t>出版</a:t>
                      </a:r>
                    </a:p>
                    <a:p>
                      <a:endParaRPr lang="zh-CN" altLang="en-US" dirty="0"/>
                    </a:p>
                  </a:txBody>
                  <a:tcPr>
                    <a:solidFill>
                      <a:schemeClr val="tx1"/>
                    </a:solidFill>
                  </a:tcPr>
                </a:tc>
                <a:extLst>
                  <a:ext uri="{0D108BD9-81ED-4DB2-BD59-A6C34878D82A}">
                    <a16:rowId xmlns:a16="http://schemas.microsoft.com/office/drawing/2014/main" val="1737734456"/>
                  </a:ext>
                </a:extLst>
              </a:tr>
            </a:tbl>
          </a:graphicData>
        </a:graphic>
      </p:graphicFrame>
      <p:graphicFrame>
        <p:nvGraphicFramePr>
          <p:cNvPr id="21" name="表格 20">
            <a:extLst>
              <a:ext uri="{FF2B5EF4-FFF2-40B4-BE49-F238E27FC236}">
                <a16:creationId xmlns:a16="http://schemas.microsoft.com/office/drawing/2014/main" id="{1DB29650-7D03-21D1-B889-96CDCA656FB1}"/>
              </a:ext>
            </a:extLst>
          </p:cNvPr>
          <p:cNvGraphicFramePr>
            <a:graphicFrameLocks noGrp="1"/>
          </p:cNvGraphicFramePr>
          <p:nvPr>
            <p:extLst>
              <p:ext uri="{D42A27DB-BD31-4B8C-83A1-F6EECF244321}">
                <p14:modId xmlns:p14="http://schemas.microsoft.com/office/powerpoint/2010/main" val="2135941255"/>
              </p:ext>
            </p:extLst>
          </p:nvPr>
        </p:nvGraphicFramePr>
        <p:xfrm>
          <a:off x="9785584" y="4254342"/>
          <a:ext cx="918416" cy="2270658"/>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2270658">
                <a:tc>
                  <a:txBody>
                    <a:bodyPr/>
                    <a:lstStyle/>
                    <a:p>
                      <a:r>
                        <a:rPr lang="en-US" altLang="zh-CN" sz="1400" dirty="0"/>
                        <a:t>2000</a:t>
                      </a:r>
                    </a:p>
                    <a:p>
                      <a:r>
                        <a:rPr lang="en-US" altLang="zh-CN" sz="1400" dirty="0"/>
                        <a:t>36</a:t>
                      </a:r>
                      <a:r>
                        <a:rPr lang="zh-CN" altLang="en-US" sz="1400" dirty="0"/>
                        <a:t>岁</a:t>
                      </a:r>
                      <a:endParaRPr lang="en-US" altLang="zh-CN" sz="1400" dirty="0"/>
                    </a:p>
                    <a:p>
                      <a:r>
                        <a:rPr lang="zh-CN" altLang="en-US" sz="1400" dirty="0"/>
                        <a:t>作者受不了雅虎大公司环境</a:t>
                      </a:r>
                      <a:endParaRPr lang="en-US" altLang="zh-CN" sz="1400" dirty="0"/>
                    </a:p>
                    <a:p>
                      <a:r>
                        <a:rPr lang="zh-CN" altLang="en-US" sz="1400" dirty="0"/>
                        <a:t>辞职</a:t>
                      </a:r>
                      <a:endParaRPr lang="en-US" altLang="zh-CN" sz="1400" dirty="0"/>
                    </a:p>
                    <a:p>
                      <a:r>
                        <a:rPr lang="zh-CN" altLang="en-US" sz="1400" dirty="0"/>
                        <a:t>开始撰写创业感悟</a:t>
                      </a:r>
                    </a:p>
                    <a:p>
                      <a:endParaRPr lang="zh-CN" altLang="en-US" dirty="0"/>
                    </a:p>
                  </a:txBody>
                  <a:tcPr>
                    <a:solidFill>
                      <a:schemeClr val="tx1">
                        <a:lumMod val="50000"/>
                        <a:lumOff val="50000"/>
                      </a:schemeClr>
                    </a:solidFill>
                  </a:tcPr>
                </a:tc>
                <a:extLst>
                  <a:ext uri="{0D108BD9-81ED-4DB2-BD59-A6C34878D82A}">
                    <a16:rowId xmlns:a16="http://schemas.microsoft.com/office/drawing/2014/main" val="1737734456"/>
                  </a:ext>
                </a:extLst>
              </a:tr>
            </a:tbl>
          </a:graphicData>
        </a:graphic>
      </p:graphicFrame>
      <p:graphicFrame>
        <p:nvGraphicFramePr>
          <p:cNvPr id="22" name="表格 21">
            <a:extLst>
              <a:ext uri="{FF2B5EF4-FFF2-40B4-BE49-F238E27FC236}">
                <a16:creationId xmlns:a16="http://schemas.microsoft.com/office/drawing/2014/main" id="{66AB2396-A798-15B9-9674-5B959C1884C8}"/>
              </a:ext>
            </a:extLst>
          </p:cNvPr>
          <p:cNvGraphicFramePr>
            <a:graphicFrameLocks noGrp="1"/>
          </p:cNvGraphicFramePr>
          <p:nvPr>
            <p:extLst>
              <p:ext uri="{D42A27DB-BD31-4B8C-83A1-F6EECF244321}">
                <p14:modId xmlns:p14="http://schemas.microsoft.com/office/powerpoint/2010/main" val="1187261316"/>
              </p:ext>
            </p:extLst>
          </p:nvPr>
        </p:nvGraphicFramePr>
        <p:xfrm>
          <a:off x="8543133" y="60360"/>
          <a:ext cx="918416" cy="2072640"/>
        </p:xfrm>
        <a:graphic>
          <a:graphicData uri="http://schemas.openxmlformats.org/drawingml/2006/table">
            <a:tbl>
              <a:tblPr firstRow="1" bandRow="1">
                <a:tableStyleId>{5C22544A-7EE6-4342-B048-85BDC9FD1C3A}</a:tableStyleId>
              </a:tblPr>
              <a:tblGrid>
                <a:gridCol w="918416">
                  <a:extLst>
                    <a:ext uri="{9D8B030D-6E8A-4147-A177-3AD203B41FA5}">
                      <a16:colId xmlns:a16="http://schemas.microsoft.com/office/drawing/2014/main" val="2377777548"/>
                    </a:ext>
                  </a:extLst>
                </a:gridCol>
              </a:tblGrid>
              <a:tr h="1838658">
                <a:tc>
                  <a:txBody>
                    <a:bodyPr/>
                    <a:lstStyle/>
                    <a:p>
                      <a:r>
                        <a:rPr lang="en-US" altLang="zh-CN" sz="1400" dirty="0"/>
                        <a:t>1998.08</a:t>
                      </a:r>
                    </a:p>
                    <a:p>
                      <a:r>
                        <a:rPr lang="en-US" altLang="zh-CN" sz="1400" dirty="0"/>
                        <a:t>34</a:t>
                      </a:r>
                      <a:r>
                        <a:rPr lang="zh-CN" altLang="en-US" sz="1400" dirty="0"/>
                        <a:t>岁</a:t>
                      </a:r>
                      <a:endParaRPr lang="en-US" altLang="zh-CN" sz="1400" dirty="0"/>
                    </a:p>
                    <a:p>
                      <a:r>
                        <a:rPr lang="en-US" altLang="zh-CN" sz="1400" dirty="0" err="1"/>
                        <a:t>Viaweb</a:t>
                      </a:r>
                      <a:r>
                        <a:rPr lang="zh-CN" altLang="en-US" sz="1400" dirty="0"/>
                        <a:t>被雅虎以</a:t>
                      </a:r>
                      <a:r>
                        <a:rPr lang="en-US" altLang="zh-CN" sz="1400" dirty="0"/>
                        <a:t>4900w</a:t>
                      </a:r>
                      <a:r>
                        <a:rPr lang="zh-CN" altLang="en-US" sz="1400" dirty="0"/>
                        <a:t>美元收购</a:t>
                      </a:r>
                      <a:endParaRPr lang="en-US" altLang="zh-CN" sz="1400" dirty="0"/>
                    </a:p>
                    <a:p>
                      <a:r>
                        <a:rPr lang="zh-CN" altLang="en-US" sz="1400" dirty="0"/>
                        <a:t>作者成为雅虎员工</a:t>
                      </a:r>
                    </a:p>
                    <a:p>
                      <a:endParaRPr lang="zh-CN" altLang="en-US" dirty="0"/>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3" name="表格 22">
            <a:extLst>
              <a:ext uri="{FF2B5EF4-FFF2-40B4-BE49-F238E27FC236}">
                <a16:creationId xmlns:a16="http://schemas.microsoft.com/office/drawing/2014/main" id="{CB4485AA-729B-53AC-55C5-C749B3F62CD2}"/>
              </a:ext>
            </a:extLst>
          </p:cNvPr>
          <p:cNvGraphicFramePr>
            <a:graphicFrameLocks noGrp="1"/>
          </p:cNvGraphicFramePr>
          <p:nvPr>
            <p:extLst>
              <p:ext uri="{D42A27DB-BD31-4B8C-83A1-F6EECF244321}">
                <p14:modId xmlns:p14="http://schemas.microsoft.com/office/powerpoint/2010/main" val="3375354592"/>
              </p:ext>
            </p:extLst>
          </p:nvPr>
        </p:nvGraphicFramePr>
        <p:xfrm>
          <a:off x="6744000" y="1302342"/>
          <a:ext cx="1052406" cy="2270658"/>
        </p:xfrm>
        <a:graphic>
          <a:graphicData uri="http://schemas.openxmlformats.org/drawingml/2006/table">
            <a:tbl>
              <a:tblPr firstRow="1" bandRow="1">
                <a:tableStyleId>{5C22544A-7EE6-4342-B048-85BDC9FD1C3A}</a:tableStyleId>
              </a:tblPr>
              <a:tblGrid>
                <a:gridCol w="1052406">
                  <a:extLst>
                    <a:ext uri="{9D8B030D-6E8A-4147-A177-3AD203B41FA5}">
                      <a16:colId xmlns:a16="http://schemas.microsoft.com/office/drawing/2014/main" val="2377777548"/>
                    </a:ext>
                  </a:extLst>
                </a:gridCol>
              </a:tblGrid>
              <a:tr h="2270658">
                <a:tc>
                  <a:txBody>
                    <a:bodyPr/>
                    <a:lstStyle/>
                    <a:p>
                      <a:r>
                        <a:rPr lang="en-US" altLang="zh-CN" sz="1400" dirty="0"/>
                        <a:t>1997</a:t>
                      </a:r>
                    </a:p>
                    <a:p>
                      <a:r>
                        <a:rPr lang="en-US" altLang="zh-CN" sz="1400" dirty="0"/>
                        <a:t>33</a:t>
                      </a:r>
                      <a:r>
                        <a:rPr lang="zh-CN" altLang="en-US" sz="1400" dirty="0"/>
                        <a:t>岁</a:t>
                      </a:r>
                      <a:endParaRPr lang="en-US" altLang="zh-CN" sz="1400" dirty="0"/>
                    </a:p>
                    <a:p>
                      <a:r>
                        <a:rPr lang="en-US" altLang="zh-CN" sz="1400" dirty="0" err="1"/>
                        <a:t>Viaweb</a:t>
                      </a:r>
                      <a:endParaRPr lang="en-US" altLang="zh-CN" sz="1400" dirty="0"/>
                    </a:p>
                    <a:p>
                      <a:r>
                        <a:rPr lang="zh-CN" altLang="en-US" sz="1400" dirty="0"/>
                        <a:t>用户数量：</a:t>
                      </a:r>
                      <a:endParaRPr lang="en-US" altLang="zh-CN" sz="1400" dirty="0"/>
                    </a:p>
                    <a:p>
                      <a:r>
                        <a:rPr lang="en-US" altLang="zh-CN" sz="1400" dirty="0"/>
                        <a:t>400+</a:t>
                      </a:r>
                    </a:p>
                    <a:p>
                      <a:r>
                        <a:rPr lang="zh-CN" altLang="en-US" sz="1400" dirty="0"/>
                        <a:t>开始寻找收购者</a:t>
                      </a:r>
                    </a:p>
                    <a:p>
                      <a:endParaRPr lang="zh-CN" altLang="en-US"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4" name="表格 23">
            <a:extLst>
              <a:ext uri="{FF2B5EF4-FFF2-40B4-BE49-F238E27FC236}">
                <a16:creationId xmlns:a16="http://schemas.microsoft.com/office/drawing/2014/main" id="{C729F03A-DA79-20F2-9B6D-F331F8C5492E}"/>
              </a:ext>
            </a:extLst>
          </p:cNvPr>
          <p:cNvGraphicFramePr>
            <a:graphicFrameLocks noGrp="1"/>
          </p:cNvGraphicFramePr>
          <p:nvPr>
            <p:extLst>
              <p:ext uri="{D42A27DB-BD31-4B8C-83A1-F6EECF244321}">
                <p14:modId xmlns:p14="http://schemas.microsoft.com/office/powerpoint/2010/main" val="1670321068"/>
              </p:ext>
            </p:extLst>
          </p:nvPr>
        </p:nvGraphicFramePr>
        <p:xfrm>
          <a:off x="5592336" y="2205000"/>
          <a:ext cx="1052406" cy="2270658"/>
        </p:xfrm>
        <a:graphic>
          <a:graphicData uri="http://schemas.openxmlformats.org/drawingml/2006/table">
            <a:tbl>
              <a:tblPr firstRow="1" bandRow="1">
                <a:tableStyleId>{5C22544A-7EE6-4342-B048-85BDC9FD1C3A}</a:tableStyleId>
              </a:tblPr>
              <a:tblGrid>
                <a:gridCol w="1052406">
                  <a:extLst>
                    <a:ext uri="{9D8B030D-6E8A-4147-A177-3AD203B41FA5}">
                      <a16:colId xmlns:a16="http://schemas.microsoft.com/office/drawing/2014/main" val="2377777548"/>
                    </a:ext>
                  </a:extLst>
                </a:gridCol>
              </a:tblGrid>
              <a:tr h="2270658">
                <a:tc>
                  <a:txBody>
                    <a:bodyPr/>
                    <a:lstStyle/>
                    <a:p>
                      <a:r>
                        <a:rPr lang="en-US" altLang="zh-CN" sz="1400" dirty="0"/>
                        <a:t>1996</a:t>
                      </a:r>
                      <a:r>
                        <a:rPr lang="zh-CN" altLang="en-US" sz="1400" dirty="0"/>
                        <a:t>圣诞</a:t>
                      </a:r>
                      <a:endParaRPr lang="en-US" altLang="zh-CN" sz="1400" dirty="0"/>
                    </a:p>
                    <a:p>
                      <a:r>
                        <a:rPr lang="en-US" altLang="zh-CN" sz="1400" dirty="0"/>
                        <a:t>32</a:t>
                      </a:r>
                      <a:r>
                        <a:rPr lang="zh-CN" altLang="en-US" sz="1400" dirty="0"/>
                        <a:t>岁</a:t>
                      </a:r>
                      <a:endParaRPr lang="en-US" altLang="zh-CN" sz="1400" dirty="0"/>
                    </a:p>
                    <a:p>
                      <a:r>
                        <a:rPr lang="en-US" altLang="zh-CN" sz="1400" dirty="0" err="1"/>
                        <a:t>Viaweb</a:t>
                      </a:r>
                      <a:endParaRPr lang="en-US" altLang="zh-CN" sz="1400" dirty="0"/>
                    </a:p>
                    <a:p>
                      <a:r>
                        <a:rPr lang="zh-CN" altLang="en-US" sz="1400" dirty="0"/>
                        <a:t>用户数量：</a:t>
                      </a:r>
                      <a:r>
                        <a:rPr lang="en-US" altLang="zh-CN" sz="1400" dirty="0"/>
                        <a:t>70</a:t>
                      </a:r>
                    </a:p>
                    <a:p>
                      <a:r>
                        <a:rPr lang="zh-CN" altLang="en-US" sz="1400" dirty="0"/>
                        <a:t>其中包含</a:t>
                      </a:r>
                      <a:endParaRPr lang="en-US" altLang="zh-CN" sz="1400" dirty="0"/>
                    </a:p>
                    <a:p>
                      <a:r>
                        <a:rPr lang="zh-CN" altLang="en-US" sz="1400" dirty="0"/>
                        <a:t>著名摇滚杂志</a:t>
                      </a:r>
                      <a:r>
                        <a:rPr lang="en-US" altLang="zh-CN" sz="1400" dirty="0"/>
                        <a:t>《</a:t>
                      </a:r>
                      <a:r>
                        <a:rPr lang="zh-CN" altLang="en-US" sz="1400" dirty="0"/>
                        <a:t>滚石</a:t>
                      </a:r>
                      <a:r>
                        <a:rPr lang="en-US" altLang="zh-CN" sz="1400" dirty="0"/>
                        <a:t>》</a:t>
                      </a:r>
                      <a:endParaRPr lang="zh-CN" altLang="en-US" sz="1400"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5" name="表格 24">
            <a:extLst>
              <a:ext uri="{FF2B5EF4-FFF2-40B4-BE49-F238E27FC236}">
                <a16:creationId xmlns:a16="http://schemas.microsoft.com/office/drawing/2014/main" id="{CE3D5831-CE36-D628-3AFB-B03580221290}"/>
              </a:ext>
            </a:extLst>
          </p:cNvPr>
          <p:cNvGraphicFramePr>
            <a:graphicFrameLocks noGrp="1"/>
          </p:cNvGraphicFramePr>
          <p:nvPr>
            <p:extLst>
              <p:ext uri="{D42A27DB-BD31-4B8C-83A1-F6EECF244321}">
                <p14:modId xmlns:p14="http://schemas.microsoft.com/office/powerpoint/2010/main" val="934549446"/>
              </p:ext>
            </p:extLst>
          </p:nvPr>
        </p:nvGraphicFramePr>
        <p:xfrm>
          <a:off x="4547880" y="2421000"/>
          <a:ext cx="1008000" cy="2270658"/>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7777548"/>
                    </a:ext>
                  </a:extLst>
                </a:gridCol>
              </a:tblGrid>
              <a:tr h="2270658">
                <a:tc>
                  <a:txBody>
                    <a:bodyPr/>
                    <a:lstStyle/>
                    <a:p>
                      <a:r>
                        <a:rPr lang="en-US" altLang="zh-CN" sz="1400" dirty="0"/>
                        <a:t>1996</a:t>
                      </a:r>
                      <a:r>
                        <a:rPr lang="zh-CN" altLang="en-US" sz="1400" dirty="0"/>
                        <a:t>夏天</a:t>
                      </a:r>
                      <a:endParaRPr lang="en-US" altLang="zh-CN" sz="1400" dirty="0"/>
                    </a:p>
                    <a:p>
                      <a:r>
                        <a:rPr lang="en-US" altLang="zh-CN" sz="1400" dirty="0"/>
                        <a:t>32</a:t>
                      </a:r>
                      <a:r>
                        <a:rPr lang="zh-CN" altLang="en-US" sz="1400" dirty="0"/>
                        <a:t>岁</a:t>
                      </a:r>
                      <a:endParaRPr lang="en-US" altLang="zh-CN" sz="1400" dirty="0"/>
                    </a:p>
                    <a:p>
                      <a:r>
                        <a:rPr lang="en-US" altLang="zh-CN" sz="1400" dirty="0" err="1"/>
                        <a:t>Viaweb</a:t>
                      </a:r>
                      <a:endParaRPr lang="en-US" altLang="zh-CN" sz="1400" dirty="0"/>
                    </a:p>
                    <a:p>
                      <a:r>
                        <a:rPr lang="zh-CN" altLang="en-US" sz="1400" dirty="0"/>
                        <a:t>拿到第二轮天使投资</a:t>
                      </a:r>
                      <a:endParaRPr lang="en-US" altLang="zh-CN" sz="1400" dirty="0"/>
                    </a:p>
                    <a:p>
                      <a:r>
                        <a:rPr lang="en-US" altLang="zh-CN" sz="1400" dirty="0"/>
                        <a:t>80w</a:t>
                      </a:r>
                      <a:r>
                        <a:rPr lang="zh-CN" altLang="en-US" sz="1400" dirty="0"/>
                        <a:t>美元</a:t>
                      </a:r>
                      <a:endParaRPr lang="en-US" altLang="zh-CN" sz="1400" dirty="0"/>
                    </a:p>
                    <a:p>
                      <a:r>
                        <a:rPr lang="zh-CN" altLang="en-US" sz="1400" dirty="0"/>
                        <a:t>资金充足</a:t>
                      </a:r>
                      <a:endParaRPr lang="en-US" altLang="zh-CN" sz="1400" dirty="0"/>
                    </a:p>
                    <a:p>
                      <a:r>
                        <a:rPr lang="zh-CN" altLang="en-US" sz="1400" dirty="0"/>
                        <a:t>重新装修了公司</a:t>
                      </a:r>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6" name="表格 25">
            <a:extLst>
              <a:ext uri="{FF2B5EF4-FFF2-40B4-BE49-F238E27FC236}">
                <a16:creationId xmlns:a16="http://schemas.microsoft.com/office/drawing/2014/main" id="{65CD396C-F461-6134-18C3-F476EC03E8CA}"/>
              </a:ext>
            </a:extLst>
          </p:cNvPr>
          <p:cNvGraphicFramePr>
            <a:graphicFrameLocks noGrp="1"/>
          </p:cNvGraphicFramePr>
          <p:nvPr>
            <p:extLst>
              <p:ext uri="{D42A27DB-BD31-4B8C-83A1-F6EECF244321}">
                <p14:modId xmlns:p14="http://schemas.microsoft.com/office/powerpoint/2010/main" val="1584987305"/>
              </p:ext>
            </p:extLst>
          </p:nvPr>
        </p:nvGraphicFramePr>
        <p:xfrm>
          <a:off x="3525311" y="3789000"/>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1995.12</a:t>
                      </a:r>
                    </a:p>
                    <a:p>
                      <a:r>
                        <a:rPr lang="en-US" altLang="zh-CN" sz="1400" dirty="0"/>
                        <a:t>31</a:t>
                      </a:r>
                      <a:r>
                        <a:rPr lang="zh-CN" altLang="en-US" sz="1400" dirty="0"/>
                        <a:t>岁</a:t>
                      </a:r>
                      <a:endParaRPr lang="en-US" altLang="zh-CN" sz="1400" dirty="0"/>
                    </a:p>
                    <a:p>
                      <a:r>
                        <a:rPr lang="en-US" altLang="zh-CN" sz="1400" dirty="0" err="1"/>
                        <a:t>Viaweb</a:t>
                      </a:r>
                      <a:r>
                        <a:rPr lang="zh-CN" altLang="en-US" sz="1400" dirty="0"/>
                        <a:t>正式发展客户</a:t>
                      </a:r>
                      <a:endParaRPr lang="en-US" altLang="zh-CN" sz="1400" dirty="0"/>
                    </a:p>
                    <a:p>
                      <a:r>
                        <a:rPr lang="zh-CN" altLang="en-US" sz="1400" dirty="0"/>
                        <a:t>用户数量：</a:t>
                      </a:r>
                      <a:r>
                        <a:rPr lang="en-US" altLang="zh-CN" sz="1400" dirty="0"/>
                        <a:t>1</a:t>
                      </a:r>
                      <a:endParaRPr lang="zh-CN" altLang="en-US" sz="1400" dirty="0"/>
                    </a:p>
                  </a:txBody>
                  <a:tcPr>
                    <a:solidFill>
                      <a:srgbClr val="0070C0"/>
                    </a:solidFill>
                  </a:tcPr>
                </a:tc>
                <a:extLst>
                  <a:ext uri="{0D108BD9-81ED-4DB2-BD59-A6C34878D82A}">
                    <a16:rowId xmlns:a16="http://schemas.microsoft.com/office/drawing/2014/main" val="1737734456"/>
                  </a:ext>
                </a:extLst>
              </a:tr>
            </a:tbl>
          </a:graphicData>
        </a:graphic>
      </p:graphicFrame>
      <p:graphicFrame>
        <p:nvGraphicFramePr>
          <p:cNvPr id="27" name="表格 26">
            <a:extLst>
              <a:ext uri="{FF2B5EF4-FFF2-40B4-BE49-F238E27FC236}">
                <a16:creationId xmlns:a16="http://schemas.microsoft.com/office/drawing/2014/main" id="{28F65459-659D-4007-8386-F140E6AF812D}"/>
              </a:ext>
            </a:extLst>
          </p:cNvPr>
          <p:cNvGraphicFramePr>
            <a:graphicFrameLocks noGrp="1"/>
          </p:cNvGraphicFramePr>
          <p:nvPr>
            <p:extLst>
              <p:ext uri="{D42A27DB-BD31-4B8C-83A1-F6EECF244321}">
                <p14:modId xmlns:p14="http://schemas.microsoft.com/office/powerpoint/2010/main" val="1522370020"/>
              </p:ext>
            </p:extLst>
          </p:nvPr>
        </p:nvGraphicFramePr>
        <p:xfrm>
          <a:off x="1317247" y="4161946"/>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1995.08</a:t>
                      </a:r>
                    </a:p>
                    <a:p>
                      <a:r>
                        <a:rPr lang="en-US" altLang="zh-CN" sz="1400" dirty="0"/>
                        <a:t>31</a:t>
                      </a:r>
                      <a:r>
                        <a:rPr lang="zh-CN" altLang="en-US" sz="1400" dirty="0"/>
                        <a:t>岁</a:t>
                      </a:r>
                      <a:endParaRPr lang="en-US" altLang="zh-CN" sz="1400" dirty="0"/>
                    </a:p>
                    <a:p>
                      <a:r>
                        <a:rPr lang="zh-CN" altLang="en-US" sz="1400" dirty="0"/>
                        <a:t>美术老师丈夫资助</a:t>
                      </a:r>
                      <a:endParaRPr lang="en-US" altLang="zh-CN" sz="1400" dirty="0"/>
                    </a:p>
                    <a:p>
                      <a:r>
                        <a:rPr lang="en-US" altLang="zh-CN" sz="1400" dirty="0"/>
                        <a:t>1w</a:t>
                      </a:r>
                      <a:r>
                        <a:rPr lang="zh-CN" altLang="en-US" sz="1400" dirty="0"/>
                        <a:t>美元</a:t>
                      </a:r>
                      <a:endParaRPr lang="en-US" altLang="zh-CN" sz="1400" dirty="0"/>
                    </a:p>
                    <a:p>
                      <a:r>
                        <a:rPr lang="en-US" altLang="zh-CN" sz="1400" dirty="0" err="1"/>
                        <a:t>Viaweb</a:t>
                      </a:r>
                      <a:r>
                        <a:rPr lang="en-US" altLang="zh-CN" sz="1400" dirty="0"/>
                        <a:t> Demo</a:t>
                      </a:r>
                      <a:r>
                        <a:rPr lang="zh-CN" altLang="en-US" sz="1400" dirty="0"/>
                        <a:t>版程序开发完毕</a:t>
                      </a:r>
                      <a:endParaRPr lang="en-US" altLang="zh-CN" sz="1400" dirty="0"/>
                    </a:p>
                  </a:txBody>
                  <a:tcPr>
                    <a:solidFill>
                      <a:srgbClr val="00B050"/>
                    </a:solidFill>
                  </a:tcPr>
                </a:tc>
                <a:extLst>
                  <a:ext uri="{0D108BD9-81ED-4DB2-BD59-A6C34878D82A}">
                    <a16:rowId xmlns:a16="http://schemas.microsoft.com/office/drawing/2014/main" val="1737734456"/>
                  </a:ext>
                </a:extLst>
              </a:tr>
            </a:tbl>
          </a:graphicData>
        </a:graphic>
      </p:graphicFrame>
      <p:graphicFrame>
        <p:nvGraphicFramePr>
          <p:cNvPr id="28" name="表格 27">
            <a:extLst>
              <a:ext uri="{FF2B5EF4-FFF2-40B4-BE49-F238E27FC236}">
                <a16:creationId xmlns:a16="http://schemas.microsoft.com/office/drawing/2014/main" id="{60AF2C17-299F-F31B-6AB2-FFB78B82CEAB}"/>
              </a:ext>
            </a:extLst>
          </p:cNvPr>
          <p:cNvGraphicFramePr>
            <a:graphicFrameLocks noGrp="1"/>
          </p:cNvGraphicFramePr>
          <p:nvPr>
            <p:extLst>
              <p:ext uri="{D42A27DB-BD31-4B8C-83A1-F6EECF244321}">
                <p14:modId xmlns:p14="http://schemas.microsoft.com/office/powerpoint/2010/main" val="1853978663"/>
              </p:ext>
            </p:extLst>
          </p:nvPr>
        </p:nvGraphicFramePr>
        <p:xfrm>
          <a:off x="120000" y="4368935"/>
          <a:ext cx="1008000" cy="2264080"/>
        </p:xfrm>
        <a:graphic>
          <a:graphicData uri="http://schemas.openxmlformats.org/drawingml/2006/table">
            <a:tbl>
              <a:tblPr firstRow="1" bandRow="1">
                <a:tableStyleId>{5C22544A-7EE6-4342-B048-85BDC9FD1C3A}</a:tableStyleId>
              </a:tblPr>
              <a:tblGrid>
                <a:gridCol w="1008000">
                  <a:extLst>
                    <a:ext uri="{9D8B030D-6E8A-4147-A177-3AD203B41FA5}">
                      <a16:colId xmlns:a16="http://schemas.microsoft.com/office/drawing/2014/main" val="2377777548"/>
                    </a:ext>
                  </a:extLst>
                </a:gridCol>
              </a:tblGrid>
              <a:tr h="2264080">
                <a:tc>
                  <a:txBody>
                    <a:bodyPr/>
                    <a:lstStyle/>
                    <a:p>
                      <a:r>
                        <a:rPr lang="en-US" altLang="zh-CN" sz="1400" dirty="0"/>
                        <a:t>1995</a:t>
                      </a:r>
                      <a:r>
                        <a:rPr lang="zh-CN" altLang="en-US" sz="1400" dirty="0"/>
                        <a:t>初夏</a:t>
                      </a:r>
                      <a:endParaRPr lang="en-US" altLang="zh-CN" sz="1400" dirty="0"/>
                    </a:p>
                    <a:p>
                      <a:r>
                        <a:rPr lang="en-US" altLang="zh-CN" sz="1400" dirty="0"/>
                        <a:t>31</a:t>
                      </a:r>
                      <a:r>
                        <a:rPr lang="zh-CN" altLang="en-US" sz="1400" dirty="0"/>
                        <a:t>岁</a:t>
                      </a:r>
                      <a:endParaRPr lang="en-US" altLang="zh-CN" sz="1400" dirty="0"/>
                    </a:p>
                    <a:p>
                      <a:r>
                        <a:rPr lang="zh-CN" altLang="en-US" sz="1400" dirty="0"/>
                        <a:t>和朋友罗伯特 莫里斯</a:t>
                      </a:r>
                      <a:r>
                        <a:rPr lang="en-US" altLang="zh-CN" sz="1400" dirty="0"/>
                        <a:t>(</a:t>
                      </a:r>
                      <a:r>
                        <a:rPr lang="zh-CN" altLang="en-US" sz="1400" dirty="0"/>
                        <a:t>世界上第一个蠕虫病毒的作者</a:t>
                      </a:r>
                      <a:r>
                        <a:rPr lang="en-US" altLang="zh-CN" sz="1400" dirty="0"/>
                        <a:t>)</a:t>
                      </a:r>
                      <a:r>
                        <a:rPr lang="zh-CN" altLang="en-US" sz="1400" dirty="0"/>
                        <a:t>合伙开始创业</a:t>
                      </a:r>
                    </a:p>
                  </a:txBody>
                  <a:tcPr>
                    <a:solidFill>
                      <a:schemeClr val="tx1"/>
                    </a:solidFill>
                  </a:tcPr>
                </a:tc>
                <a:extLst>
                  <a:ext uri="{0D108BD9-81ED-4DB2-BD59-A6C34878D82A}">
                    <a16:rowId xmlns:a16="http://schemas.microsoft.com/office/drawing/2014/main" val="1737734456"/>
                  </a:ext>
                </a:extLst>
              </a:tr>
            </a:tbl>
          </a:graphicData>
        </a:graphic>
      </p:graphicFrame>
      <p:graphicFrame>
        <p:nvGraphicFramePr>
          <p:cNvPr id="29" name="表格 28">
            <a:extLst>
              <a:ext uri="{FF2B5EF4-FFF2-40B4-BE49-F238E27FC236}">
                <a16:creationId xmlns:a16="http://schemas.microsoft.com/office/drawing/2014/main" id="{61B2D3D2-AB33-5C30-5AE4-750EF134E8FE}"/>
              </a:ext>
            </a:extLst>
          </p:cNvPr>
          <p:cNvGraphicFramePr>
            <a:graphicFrameLocks noGrp="1"/>
          </p:cNvGraphicFramePr>
          <p:nvPr>
            <p:extLst>
              <p:ext uri="{D42A27DB-BD31-4B8C-83A1-F6EECF244321}">
                <p14:modId xmlns:p14="http://schemas.microsoft.com/office/powerpoint/2010/main" val="3750024135"/>
              </p:ext>
            </p:extLst>
          </p:nvPr>
        </p:nvGraphicFramePr>
        <p:xfrm>
          <a:off x="2442495" y="3462342"/>
          <a:ext cx="917505" cy="2270658"/>
        </p:xfrm>
        <a:graphic>
          <a:graphicData uri="http://schemas.openxmlformats.org/drawingml/2006/table">
            <a:tbl>
              <a:tblPr firstRow="1" bandRow="1">
                <a:tableStyleId>{5C22544A-7EE6-4342-B048-85BDC9FD1C3A}</a:tableStyleId>
              </a:tblPr>
              <a:tblGrid>
                <a:gridCol w="917505">
                  <a:extLst>
                    <a:ext uri="{9D8B030D-6E8A-4147-A177-3AD203B41FA5}">
                      <a16:colId xmlns:a16="http://schemas.microsoft.com/office/drawing/2014/main" val="2377777548"/>
                    </a:ext>
                  </a:extLst>
                </a:gridCol>
              </a:tblGrid>
              <a:tr h="2270658">
                <a:tc>
                  <a:txBody>
                    <a:bodyPr/>
                    <a:lstStyle/>
                    <a:p>
                      <a:r>
                        <a:rPr lang="en-US" altLang="zh-CN" sz="1400" dirty="0"/>
                        <a:t>1995.10</a:t>
                      </a:r>
                    </a:p>
                    <a:p>
                      <a:r>
                        <a:rPr lang="en-US" altLang="zh-CN" sz="1400" dirty="0"/>
                        <a:t>31</a:t>
                      </a:r>
                      <a:r>
                        <a:rPr lang="zh-CN" altLang="en-US" sz="1400" dirty="0"/>
                        <a:t>岁</a:t>
                      </a:r>
                      <a:endParaRPr lang="en-US" altLang="zh-CN" sz="1400" dirty="0"/>
                    </a:p>
                    <a:p>
                      <a:r>
                        <a:rPr lang="en-US" altLang="zh-CN" sz="1400" dirty="0" err="1"/>
                        <a:t>Viaweb</a:t>
                      </a:r>
                      <a:endParaRPr lang="en-US" altLang="zh-CN" sz="1400" dirty="0"/>
                    </a:p>
                    <a:p>
                      <a:r>
                        <a:rPr lang="zh-CN" altLang="en-US" sz="1400" dirty="0"/>
                        <a:t>拿到第一轮天使投资</a:t>
                      </a:r>
                      <a:endParaRPr lang="en-US" altLang="zh-CN" sz="1400" dirty="0"/>
                    </a:p>
                    <a:p>
                      <a:r>
                        <a:rPr lang="en-US" altLang="zh-CN" sz="1400" dirty="0"/>
                        <a:t>10w</a:t>
                      </a:r>
                      <a:r>
                        <a:rPr lang="zh-CN" altLang="en-US" sz="1400" dirty="0"/>
                        <a:t>美元</a:t>
                      </a:r>
                    </a:p>
                  </a:txBody>
                  <a:tcPr>
                    <a:solidFill>
                      <a:srgbClr val="00B050"/>
                    </a:solidFill>
                  </a:tcPr>
                </a:tc>
                <a:extLst>
                  <a:ext uri="{0D108BD9-81ED-4DB2-BD59-A6C34878D82A}">
                    <a16:rowId xmlns:a16="http://schemas.microsoft.com/office/drawing/2014/main" val="1737734456"/>
                  </a:ext>
                </a:extLst>
              </a:tr>
            </a:tbl>
          </a:graphicData>
        </a:graphic>
      </p:graphicFrame>
      <p:sp>
        <p:nvSpPr>
          <p:cNvPr id="34" name="任意多边形: 形状 33">
            <a:extLst>
              <a:ext uri="{FF2B5EF4-FFF2-40B4-BE49-F238E27FC236}">
                <a16:creationId xmlns:a16="http://schemas.microsoft.com/office/drawing/2014/main" id="{76886BC1-EFEB-1B2B-467E-1870A602B29C}"/>
              </a:ext>
            </a:extLst>
          </p:cNvPr>
          <p:cNvSpPr/>
          <p:nvPr/>
        </p:nvSpPr>
        <p:spPr>
          <a:xfrm>
            <a:off x="186267" y="2143339"/>
            <a:ext cx="11827933" cy="4636270"/>
          </a:xfrm>
          <a:custGeom>
            <a:avLst/>
            <a:gdLst>
              <a:gd name="connsiteX0" fmla="*/ 0 w 11827933"/>
              <a:gd name="connsiteY0" fmla="*/ 4604594 h 4636270"/>
              <a:gd name="connsiteX1" fmla="*/ 939800 w 11827933"/>
              <a:gd name="connsiteY1" fmla="*/ 4621528 h 4636270"/>
              <a:gd name="connsiteX2" fmla="*/ 1430866 w 11827933"/>
              <a:gd name="connsiteY2" fmla="*/ 4418328 h 4636270"/>
              <a:gd name="connsiteX3" fmla="*/ 2159000 w 11827933"/>
              <a:gd name="connsiteY3" fmla="*/ 4375994 h 4636270"/>
              <a:gd name="connsiteX4" fmla="*/ 2607733 w 11827933"/>
              <a:gd name="connsiteY4" fmla="*/ 3690194 h 4636270"/>
              <a:gd name="connsiteX5" fmla="*/ 3191933 w 11827933"/>
              <a:gd name="connsiteY5" fmla="*/ 3952661 h 4636270"/>
              <a:gd name="connsiteX6" fmla="*/ 4284133 w 11827933"/>
              <a:gd name="connsiteY6" fmla="*/ 3978061 h 4636270"/>
              <a:gd name="connsiteX7" fmla="*/ 4555066 w 11827933"/>
              <a:gd name="connsiteY7" fmla="*/ 3554728 h 4636270"/>
              <a:gd name="connsiteX8" fmla="*/ 4758266 w 11827933"/>
              <a:gd name="connsiteY8" fmla="*/ 2665728 h 4636270"/>
              <a:gd name="connsiteX9" fmla="*/ 5469466 w 11827933"/>
              <a:gd name="connsiteY9" fmla="*/ 2597994 h 4636270"/>
              <a:gd name="connsiteX10" fmla="*/ 5723466 w 11827933"/>
              <a:gd name="connsiteY10" fmla="*/ 2403261 h 4636270"/>
              <a:gd name="connsiteX11" fmla="*/ 6578600 w 11827933"/>
              <a:gd name="connsiteY11" fmla="*/ 2310128 h 4636270"/>
              <a:gd name="connsiteX12" fmla="*/ 6934200 w 11827933"/>
              <a:gd name="connsiteY12" fmla="*/ 1488861 h 4636270"/>
              <a:gd name="connsiteX13" fmla="*/ 7120466 w 11827933"/>
              <a:gd name="connsiteY13" fmla="*/ 1725928 h 4636270"/>
              <a:gd name="connsiteX14" fmla="*/ 7281333 w 11827933"/>
              <a:gd name="connsiteY14" fmla="*/ 1751328 h 4636270"/>
              <a:gd name="connsiteX15" fmla="*/ 7349066 w 11827933"/>
              <a:gd name="connsiteY15" fmla="*/ 1454994 h 4636270"/>
              <a:gd name="connsiteX16" fmla="*/ 7577666 w 11827933"/>
              <a:gd name="connsiteY16" fmla="*/ 1768261 h 4636270"/>
              <a:gd name="connsiteX17" fmla="*/ 7747000 w 11827933"/>
              <a:gd name="connsiteY17" fmla="*/ 2200061 h 4636270"/>
              <a:gd name="connsiteX18" fmla="*/ 7780866 w 11827933"/>
              <a:gd name="connsiteY18" fmla="*/ 1395728 h 4636270"/>
              <a:gd name="connsiteX19" fmla="*/ 8060266 w 11827933"/>
              <a:gd name="connsiteY19" fmla="*/ 2386328 h 4636270"/>
              <a:gd name="connsiteX20" fmla="*/ 8398933 w 11827933"/>
              <a:gd name="connsiteY20" fmla="*/ 41061 h 4636270"/>
              <a:gd name="connsiteX21" fmla="*/ 9025466 w 11827933"/>
              <a:gd name="connsiteY21" fmla="*/ 938528 h 4636270"/>
              <a:gd name="connsiteX22" fmla="*/ 9321800 w 11827933"/>
              <a:gd name="connsiteY22" fmla="*/ 1531194 h 4636270"/>
              <a:gd name="connsiteX23" fmla="*/ 9821333 w 11827933"/>
              <a:gd name="connsiteY23" fmla="*/ 1979928 h 4636270"/>
              <a:gd name="connsiteX24" fmla="*/ 10219266 w 11827933"/>
              <a:gd name="connsiteY24" fmla="*/ 2030728 h 4636270"/>
              <a:gd name="connsiteX25" fmla="*/ 10566400 w 11827933"/>
              <a:gd name="connsiteY25" fmla="*/ 1827528 h 4636270"/>
              <a:gd name="connsiteX26" fmla="*/ 11032066 w 11827933"/>
              <a:gd name="connsiteY26" fmla="*/ 1615861 h 4636270"/>
              <a:gd name="connsiteX27" fmla="*/ 11827933 w 11827933"/>
              <a:gd name="connsiteY27" fmla="*/ 1539661 h 463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27933" h="4636270">
                <a:moveTo>
                  <a:pt x="0" y="4604594"/>
                </a:moveTo>
                <a:cubicBezTo>
                  <a:pt x="350661" y="4628583"/>
                  <a:pt x="701322" y="4652572"/>
                  <a:pt x="939800" y="4621528"/>
                </a:cubicBezTo>
                <a:cubicBezTo>
                  <a:pt x="1178278" y="4590484"/>
                  <a:pt x="1227666" y="4459250"/>
                  <a:pt x="1430866" y="4418328"/>
                </a:cubicBezTo>
                <a:cubicBezTo>
                  <a:pt x="1634066" y="4377406"/>
                  <a:pt x="1962855" y="4497350"/>
                  <a:pt x="2159000" y="4375994"/>
                </a:cubicBezTo>
                <a:cubicBezTo>
                  <a:pt x="2355145" y="4254638"/>
                  <a:pt x="2435578" y="3760749"/>
                  <a:pt x="2607733" y="3690194"/>
                </a:cubicBezTo>
                <a:cubicBezTo>
                  <a:pt x="2779888" y="3619639"/>
                  <a:pt x="2912533" y="3904683"/>
                  <a:pt x="3191933" y="3952661"/>
                </a:cubicBezTo>
                <a:cubicBezTo>
                  <a:pt x="3471333" y="4000639"/>
                  <a:pt x="4056944" y="4044383"/>
                  <a:pt x="4284133" y="3978061"/>
                </a:cubicBezTo>
                <a:cubicBezTo>
                  <a:pt x="4511322" y="3911739"/>
                  <a:pt x="4476044" y="3773450"/>
                  <a:pt x="4555066" y="3554728"/>
                </a:cubicBezTo>
                <a:cubicBezTo>
                  <a:pt x="4634088" y="3336006"/>
                  <a:pt x="4605866" y="2825184"/>
                  <a:pt x="4758266" y="2665728"/>
                </a:cubicBezTo>
                <a:cubicBezTo>
                  <a:pt x="4910666" y="2506272"/>
                  <a:pt x="5308599" y="2641738"/>
                  <a:pt x="5469466" y="2597994"/>
                </a:cubicBezTo>
                <a:cubicBezTo>
                  <a:pt x="5630333" y="2554249"/>
                  <a:pt x="5538610" y="2451239"/>
                  <a:pt x="5723466" y="2403261"/>
                </a:cubicBezTo>
                <a:cubicBezTo>
                  <a:pt x="5908322" y="2355283"/>
                  <a:pt x="6376811" y="2462528"/>
                  <a:pt x="6578600" y="2310128"/>
                </a:cubicBezTo>
                <a:cubicBezTo>
                  <a:pt x="6780389" y="2157728"/>
                  <a:pt x="6843889" y="1586228"/>
                  <a:pt x="6934200" y="1488861"/>
                </a:cubicBezTo>
                <a:cubicBezTo>
                  <a:pt x="7024511" y="1391494"/>
                  <a:pt x="7062611" y="1682183"/>
                  <a:pt x="7120466" y="1725928"/>
                </a:cubicBezTo>
                <a:cubicBezTo>
                  <a:pt x="7178322" y="1769672"/>
                  <a:pt x="7243233" y="1796484"/>
                  <a:pt x="7281333" y="1751328"/>
                </a:cubicBezTo>
                <a:cubicBezTo>
                  <a:pt x="7319433" y="1706172"/>
                  <a:pt x="7299677" y="1452172"/>
                  <a:pt x="7349066" y="1454994"/>
                </a:cubicBezTo>
                <a:cubicBezTo>
                  <a:pt x="7398455" y="1457816"/>
                  <a:pt x="7511344" y="1644083"/>
                  <a:pt x="7577666" y="1768261"/>
                </a:cubicBezTo>
                <a:cubicBezTo>
                  <a:pt x="7643988" y="1892439"/>
                  <a:pt x="7713133" y="2262150"/>
                  <a:pt x="7747000" y="2200061"/>
                </a:cubicBezTo>
                <a:cubicBezTo>
                  <a:pt x="7780867" y="2137972"/>
                  <a:pt x="7728655" y="1364683"/>
                  <a:pt x="7780866" y="1395728"/>
                </a:cubicBezTo>
                <a:cubicBezTo>
                  <a:pt x="7833077" y="1426772"/>
                  <a:pt x="7957255" y="2612106"/>
                  <a:pt x="8060266" y="2386328"/>
                </a:cubicBezTo>
                <a:cubicBezTo>
                  <a:pt x="8163277" y="2160550"/>
                  <a:pt x="8238066" y="282361"/>
                  <a:pt x="8398933" y="41061"/>
                </a:cubicBezTo>
                <a:cubicBezTo>
                  <a:pt x="8559800" y="-200239"/>
                  <a:pt x="8871655" y="690172"/>
                  <a:pt x="9025466" y="938528"/>
                </a:cubicBezTo>
                <a:cubicBezTo>
                  <a:pt x="9179277" y="1186883"/>
                  <a:pt x="9189156" y="1357627"/>
                  <a:pt x="9321800" y="1531194"/>
                </a:cubicBezTo>
                <a:cubicBezTo>
                  <a:pt x="9454444" y="1704761"/>
                  <a:pt x="9671755" y="1896672"/>
                  <a:pt x="9821333" y="1979928"/>
                </a:cubicBezTo>
                <a:cubicBezTo>
                  <a:pt x="9970911" y="2063184"/>
                  <a:pt x="10095088" y="2056128"/>
                  <a:pt x="10219266" y="2030728"/>
                </a:cubicBezTo>
                <a:cubicBezTo>
                  <a:pt x="10343444" y="2005328"/>
                  <a:pt x="10430933" y="1896672"/>
                  <a:pt x="10566400" y="1827528"/>
                </a:cubicBezTo>
                <a:cubicBezTo>
                  <a:pt x="10701867" y="1758384"/>
                  <a:pt x="10821811" y="1663839"/>
                  <a:pt x="11032066" y="1615861"/>
                </a:cubicBezTo>
                <a:cubicBezTo>
                  <a:pt x="11242321" y="1567883"/>
                  <a:pt x="11620500" y="1600339"/>
                  <a:pt x="11827933" y="1539661"/>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733B56FF-BCB8-CF8E-BB69-9887C00473DB}"/>
              </a:ext>
            </a:extLst>
          </p:cNvPr>
          <p:cNvPicPr>
            <a:picLocks noChangeAspect="1"/>
          </p:cNvPicPr>
          <p:nvPr/>
        </p:nvPicPr>
        <p:blipFill>
          <a:blip r:embed="rId3"/>
          <a:stretch>
            <a:fillRect/>
          </a:stretch>
        </p:blipFill>
        <p:spPr>
          <a:xfrm>
            <a:off x="8544000" y="1589361"/>
            <a:ext cx="2645380" cy="1983639"/>
          </a:xfrm>
          <a:prstGeom prst="rect">
            <a:avLst/>
          </a:prstGeom>
        </p:spPr>
      </p:pic>
      <p:pic>
        <p:nvPicPr>
          <p:cNvPr id="40" name="图片 39">
            <a:extLst>
              <a:ext uri="{FF2B5EF4-FFF2-40B4-BE49-F238E27FC236}">
                <a16:creationId xmlns:a16="http://schemas.microsoft.com/office/drawing/2014/main" id="{061146DC-714B-A1A6-579F-F151B786F667}"/>
              </a:ext>
            </a:extLst>
          </p:cNvPr>
          <p:cNvPicPr>
            <a:picLocks noChangeAspect="1"/>
          </p:cNvPicPr>
          <p:nvPr/>
        </p:nvPicPr>
        <p:blipFill>
          <a:blip r:embed="rId4"/>
          <a:stretch>
            <a:fillRect/>
          </a:stretch>
        </p:blipFill>
        <p:spPr>
          <a:xfrm>
            <a:off x="11077996" y="2133000"/>
            <a:ext cx="972660" cy="1505678"/>
          </a:xfrm>
          <a:prstGeom prst="rect">
            <a:avLst/>
          </a:prstGeom>
        </p:spPr>
      </p:pic>
      <p:pic>
        <p:nvPicPr>
          <p:cNvPr id="42" name="图片 41">
            <a:extLst>
              <a:ext uri="{FF2B5EF4-FFF2-40B4-BE49-F238E27FC236}">
                <a16:creationId xmlns:a16="http://schemas.microsoft.com/office/drawing/2014/main" id="{623D2666-CC3E-645A-5C8C-51741ABED5E9}"/>
              </a:ext>
            </a:extLst>
          </p:cNvPr>
          <p:cNvPicPr>
            <a:picLocks noChangeAspect="1"/>
          </p:cNvPicPr>
          <p:nvPr/>
        </p:nvPicPr>
        <p:blipFill>
          <a:blip r:embed="rId5"/>
          <a:stretch>
            <a:fillRect/>
          </a:stretch>
        </p:blipFill>
        <p:spPr>
          <a:xfrm>
            <a:off x="5808000" y="4597671"/>
            <a:ext cx="2315165" cy="516282"/>
          </a:xfrm>
          <a:prstGeom prst="rect">
            <a:avLst/>
          </a:prstGeom>
        </p:spPr>
      </p:pic>
    </p:spTree>
    <p:extLst>
      <p:ext uri="{BB962C8B-B14F-4D97-AF65-F5344CB8AC3E}">
        <p14:creationId xmlns:p14="http://schemas.microsoft.com/office/powerpoint/2010/main" val="386503731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58000"/>
            <a:ext cx="10972800" cy="1143000"/>
          </a:xfrm>
        </p:spPr>
        <p:txBody>
          <a:bodyPr/>
          <a:lstStyle/>
          <a:p>
            <a:r>
              <a:rPr lang="en-US" altLang="en-US" b="1" i="1" dirty="0" err="1"/>
              <a:t>只讲第六章的原因</a:t>
            </a:r>
            <a:endParaRPr lang="en-US" altLang="en-US" b="1" i="1" dirty="0"/>
          </a:p>
        </p:txBody>
      </p:sp>
      <p:sp>
        <p:nvSpPr>
          <p:cNvPr id="3" name="Content Placeholder 2"/>
          <p:cNvSpPr>
            <a:spLocks noGrp="1"/>
          </p:cNvSpPr>
          <p:nvPr>
            <p:ph idx="1"/>
          </p:nvPr>
        </p:nvSpPr>
        <p:spPr>
          <a:xfrm>
            <a:off x="609600" y="1600200"/>
            <a:ext cx="10972800" cy="3335020"/>
          </a:xfrm>
        </p:spPr>
        <p:txBody>
          <a:bodyPr/>
          <a:lstStyle/>
          <a:p>
            <a:pPr marL="0" indent="0">
              <a:buNone/>
            </a:pPr>
            <a:r>
              <a:rPr lang="en-US" altLang="en-US" sz="2400" b="1" i="1" dirty="0">
                <a:solidFill>
                  <a:schemeClr val="bg2"/>
                </a:solidFill>
              </a:rPr>
              <a:t>-  </a:t>
            </a:r>
            <a:r>
              <a:rPr lang="en-US" altLang="en-US" sz="2400" b="1" i="1" dirty="0" err="1">
                <a:solidFill>
                  <a:schemeClr val="bg2"/>
                </a:solidFill>
              </a:rPr>
              <a:t>本书偏向</a:t>
            </a:r>
            <a:r>
              <a:rPr lang="" altLang="en-US" sz="2400" b="1" i="1" dirty="0">
                <a:solidFill>
                  <a:schemeClr val="bg2"/>
                </a:solidFill>
              </a:rPr>
              <a:t>散文、</a:t>
            </a:r>
            <a:r>
              <a:rPr lang="en-US" altLang="en-US" sz="2400" b="1" i="1" dirty="0" err="1">
                <a:solidFill>
                  <a:schemeClr val="bg2"/>
                </a:solidFill>
              </a:rPr>
              <a:t>议论文集，章节之间没有太多的关联，论点密集，信息量大，</a:t>
            </a:r>
            <a:r>
              <a:rPr lang="en-US" altLang="en-US" sz="2400" b="1" i="1" u="sng" dirty="0" err="1"/>
              <a:t>半小时时间只挑</a:t>
            </a:r>
            <a:r>
              <a:rPr lang="" altLang="en-US" sz="2400" b="1" i="1" u="sng" dirty="0"/>
              <a:t>选</a:t>
            </a:r>
            <a:r>
              <a:rPr lang="en-US" altLang="en-US" sz="2400" b="1" i="1" u="sng" dirty="0" err="1"/>
              <a:t>其中一</a:t>
            </a:r>
            <a:r>
              <a:rPr lang="" altLang="en-US" sz="2400" b="1" i="1" u="sng" dirty="0"/>
              <a:t>个</a:t>
            </a:r>
            <a:r>
              <a:rPr lang="en-US" altLang="en-US" sz="2400" b="1" i="1" u="sng" dirty="0"/>
              <a:t>章</a:t>
            </a:r>
            <a:r>
              <a:rPr lang="" altLang="en-US" sz="2400" b="1" i="1" u="sng" dirty="0"/>
              <a:t>节</a:t>
            </a:r>
            <a:r>
              <a:rPr lang="en-US" altLang="en-US" sz="2400" b="1" i="1" u="sng" dirty="0" err="1"/>
              <a:t>来讲</a:t>
            </a:r>
            <a:r>
              <a:rPr lang="en-US" altLang="en-US" sz="2400" dirty="0"/>
              <a:t>。</a:t>
            </a:r>
          </a:p>
          <a:p>
            <a:pPr marL="0" indent="0">
              <a:buNone/>
            </a:pPr>
            <a:r>
              <a:rPr lang="en-US" altLang="en-US" sz="2400" b="1" dirty="0">
                <a:solidFill>
                  <a:srgbClr val="FF0000"/>
                </a:solidFill>
              </a:rPr>
              <a:t>-  </a:t>
            </a:r>
            <a:r>
              <a:rPr lang="en-US" altLang="en-US" sz="2400" b="1" dirty="0" err="1">
                <a:solidFill>
                  <a:srgbClr val="FF0000"/>
                </a:solidFill>
              </a:rPr>
              <a:t>第六章落地实际，是作者创业时期的观点凝练</a:t>
            </a:r>
            <a:endParaRPr lang="en-US" altLang="en-US" sz="2400" dirty="0"/>
          </a:p>
          <a:p>
            <a:pPr marL="0" indent="0">
              <a:buNone/>
            </a:pPr>
            <a:r>
              <a:rPr lang="en-US" altLang="en-US" sz="2400" b="1" i="1" dirty="0">
                <a:solidFill>
                  <a:schemeClr val="bg2"/>
                </a:solidFill>
              </a:rPr>
              <a:t>-  </a:t>
            </a:r>
            <a:r>
              <a:rPr lang="en-US" altLang="en-US" sz="2400" b="1" i="1" dirty="0" err="1">
                <a:solidFill>
                  <a:schemeClr val="bg2"/>
                </a:solidFill>
              </a:rPr>
              <a:t>有一些章节是IT行业时至今日都在争论不休的话题，缺乏领域知识，难以向其他行业的人兜售观点</a:t>
            </a:r>
            <a:endParaRPr lang="en-US" altLang="en-US" sz="2400" b="1" i="1" dirty="0">
              <a:solidFill>
                <a:schemeClr val="bg2"/>
              </a:solidFill>
            </a:endParaRPr>
          </a:p>
          <a:p>
            <a:pPr marL="0" indent="0">
              <a:buNone/>
            </a:pPr>
            <a:r>
              <a:rPr lang="en-US" altLang="en-US" sz="2400" b="1" i="1" dirty="0">
                <a:solidFill>
                  <a:schemeClr val="bg2"/>
                </a:solidFill>
              </a:rPr>
              <a:t>-  </a:t>
            </a:r>
            <a:r>
              <a:rPr lang="en-US" altLang="en-US" sz="2400" b="1" i="1" dirty="0" err="1">
                <a:solidFill>
                  <a:schemeClr val="bg2"/>
                </a:solidFill>
              </a:rPr>
              <a:t>有一些章节是对美国社会、教育制度、政治制度的抨击，不便于展开，细节请去书中寻找</a:t>
            </a:r>
            <a:endParaRPr lang="en-US" altLang="en-US" sz="2400" b="1" i="1" dirty="0">
              <a:solidFill>
                <a:schemeClr val="bg2"/>
              </a:solidFill>
            </a:endParaRPr>
          </a:p>
          <a:p>
            <a:pPr marL="0" indent="0">
              <a:buNone/>
            </a:pPr>
            <a:r>
              <a:rPr lang="en-US" altLang="en-US" sz="2400" b="1" i="1" dirty="0">
                <a:solidFill>
                  <a:schemeClr val="bg2"/>
                </a:solidFill>
              </a:rPr>
              <a:t>-  </a:t>
            </a:r>
            <a:r>
              <a:rPr lang="en-US" altLang="en-US" sz="2400" b="1" i="1" dirty="0" err="1">
                <a:solidFill>
                  <a:schemeClr val="bg2"/>
                </a:solidFill>
              </a:rPr>
              <a:t>有一些章节，作者在布道</a:t>
            </a:r>
            <a:r>
              <a:rPr lang="en-US" altLang="en-US" sz="2400" b="1" dirty="0" err="1">
                <a:solidFill>
                  <a:schemeClr val="tx1"/>
                </a:solidFill>
              </a:rPr>
              <a:t>Lisp</a:t>
            </a:r>
            <a:r>
              <a:rPr lang="en-US" altLang="en-US" sz="2400" b="1" i="1" dirty="0" err="1">
                <a:solidFill>
                  <a:schemeClr val="bg2"/>
                </a:solidFill>
              </a:rPr>
              <a:t>语言，有关Lisp语言的二三事</a:t>
            </a:r>
            <a:r>
              <a:rPr lang="en-US" altLang="en-US" sz="2400" b="1" i="1" dirty="0">
                <a:solidFill>
                  <a:schemeClr val="bg2"/>
                </a:solidFill>
              </a:rPr>
              <a:t>，</a:t>
            </a:r>
          </a:p>
          <a:p>
            <a:pPr marL="0" indent="0">
              <a:buNone/>
            </a:pPr>
            <a:r>
              <a:rPr lang="en-US" altLang="en-US" sz="2400" b="1" i="1" dirty="0" err="1">
                <a:solidFill>
                  <a:schemeClr val="bg2"/>
                </a:solidFill>
              </a:rPr>
              <a:t>如果大家对Lisp语言（scheme、elisp、common</a:t>
            </a:r>
            <a:r>
              <a:rPr lang="en-US" altLang="en-US" sz="2400" b="1" i="1" dirty="0">
                <a:solidFill>
                  <a:schemeClr val="bg2"/>
                </a:solidFill>
              </a:rPr>
              <a:t> </a:t>
            </a:r>
            <a:r>
              <a:rPr lang="en-US" altLang="en-US" sz="2400" b="1" i="1" dirty="0" err="1">
                <a:solidFill>
                  <a:schemeClr val="bg2"/>
                </a:solidFill>
              </a:rPr>
              <a:t>lisp）感兴趣</a:t>
            </a:r>
            <a:r>
              <a:rPr lang="en-US" altLang="en-US" sz="2400" b="1" i="1" dirty="0">
                <a:solidFill>
                  <a:schemeClr val="bg2"/>
                </a:solidFill>
              </a:rPr>
              <a:t>，</a:t>
            </a:r>
          </a:p>
          <a:p>
            <a:pPr marL="0" indent="0">
              <a:buNone/>
            </a:pPr>
            <a:r>
              <a:rPr lang="en-US" altLang="en-US" sz="2400" b="1" i="1" dirty="0" err="1">
                <a:solidFill>
                  <a:schemeClr val="bg2"/>
                </a:solidFill>
              </a:rPr>
              <a:t>推荐大家去看如下的参考书籍</a:t>
            </a:r>
            <a:r>
              <a:rPr lang="en-US" altLang="en-US" sz="2400" b="1" i="1" dirty="0">
                <a:solidFill>
                  <a:schemeClr val="bg2"/>
                </a:solidFill>
              </a:rPr>
              <a:t>：</a:t>
            </a:r>
            <a:r>
              <a:rPr lang="en-US" altLang="en-US" sz="2400" b="1" dirty="0">
                <a:solidFill>
                  <a:schemeClr val="tx1"/>
                </a:solidFill>
              </a:rPr>
              <a:t>《SICP》</a:t>
            </a:r>
          </a:p>
        </p:txBody>
      </p:sp>
      <p:pic>
        <p:nvPicPr>
          <p:cNvPr id="4" name="Picture 3" descr="SICP"/>
          <p:cNvPicPr>
            <a:picLocks noChangeAspect="1"/>
          </p:cNvPicPr>
          <p:nvPr/>
        </p:nvPicPr>
        <p:blipFill>
          <a:blip r:embed="rId2"/>
          <a:stretch>
            <a:fillRect/>
          </a:stretch>
        </p:blipFill>
        <p:spPr>
          <a:xfrm>
            <a:off x="9768000" y="4337446"/>
            <a:ext cx="1380352" cy="19625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990000"/>
            <a:ext cx="10972800" cy="1143000"/>
          </a:xfrm>
        </p:spPr>
        <p:txBody>
          <a:bodyPr/>
          <a:lstStyle/>
          <a:p>
            <a:r>
              <a:rPr lang="en-US" altLang="en-US" b="1" i="1" dirty="0" err="1"/>
              <a:t>无责任书评</a:t>
            </a:r>
            <a:r>
              <a:rPr lang="" altLang="en-US" b="1" i="1" dirty="0">
                <a:solidFill>
                  <a:schemeClr val="bg2"/>
                </a:solidFill>
              </a:rPr>
              <a:t>（此说法来自侯捷）</a:t>
            </a:r>
          </a:p>
        </p:txBody>
      </p:sp>
      <p:sp>
        <p:nvSpPr>
          <p:cNvPr id="3" name="Content Placeholder 2"/>
          <p:cNvSpPr>
            <a:spLocks noGrp="1"/>
          </p:cNvSpPr>
          <p:nvPr>
            <p:ph idx="1"/>
          </p:nvPr>
        </p:nvSpPr>
        <p:spPr>
          <a:xfrm>
            <a:off x="811200" y="2205000"/>
            <a:ext cx="10972800" cy="3672000"/>
          </a:xfrm>
        </p:spPr>
        <p:txBody>
          <a:bodyPr/>
          <a:lstStyle/>
          <a:p>
            <a:pPr>
              <a:lnSpc>
                <a:spcPct val="150000"/>
              </a:lnSpc>
            </a:pPr>
            <a:r>
              <a:rPr lang="zh-CN" altLang="en-US" b="1" i="1" dirty="0">
                <a:solidFill>
                  <a:schemeClr val="bg2"/>
                </a:solidFill>
              </a:rPr>
              <a:t>第六章讲述</a:t>
            </a:r>
            <a:r>
              <a:rPr lang="en-US" altLang="en-US" b="1" i="1" dirty="0" err="1">
                <a:solidFill>
                  <a:schemeClr val="bg2"/>
                </a:solidFill>
              </a:rPr>
              <a:t>内容是对章节原文内容的删减</a:t>
            </a:r>
            <a:endParaRPr lang="en-US" altLang="en-US" b="1" i="1" dirty="0">
              <a:solidFill>
                <a:schemeClr val="bg2"/>
              </a:solidFill>
            </a:endParaRPr>
          </a:p>
          <a:p>
            <a:pPr>
              <a:lnSpc>
                <a:spcPct val="150000"/>
              </a:lnSpc>
            </a:pPr>
            <a:r>
              <a:rPr lang="zh-CN" altLang="en-US" b="1" i="1" dirty="0">
                <a:solidFill>
                  <a:schemeClr val="bg2"/>
                </a:solidFill>
              </a:rPr>
              <a:t>第六章讲述</a:t>
            </a:r>
            <a:r>
              <a:rPr lang="en-US" altLang="en-US" b="1" i="1" dirty="0" err="1">
                <a:solidFill>
                  <a:schemeClr val="bg2"/>
                </a:solidFill>
              </a:rPr>
              <a:t>内容</a:t>
            </a:r>
            <a:r>
              <a:rPr lang="en-US" altLang="en-US" b="1" i="1" dirty="0" err="1">
                <a:solidFill>
                  <a:srgbClr val="FF0000"/>
                </a:solidFill>
              </a:rPr>
              <a:t>仅</a:t>
            </a:r>
            <a:r>
              <a:rPr lang="zh-CN" altLang="en-US" b="1" i="1" dirty="0">
                <a:solidFill>
                  <a:srgbClr val="FF0000"/>
                </a:solidFill>
              </a:rPr>
              <a:t>表述</a:t>
            </a:r>
            <a:r>
              <a:rPr lang="en-US" altLang="en-US" b="1" i="1" dirty="0" err="1">
                <a:solidFill>
                  <a:srgbClr val="FF0000"/>
                </a:solidFill>
              </a:rPr>
              <a:t>作者观点，不代表本人看法</a:t>
            </a:r>
            <a:endParaRPr lang="en-US" altLang="en-US" b="1" i="1" dirty="0">
              <a:solidFill>
                <a:schemeClr val="bg2"/>
              </a:solidFill>
            </a:endParaRPr>
          </a:p>
          <a:p>
            <a:pPr>
              <a:lnSpc>
                <a:spcPct val="150000"/>
              </a:lnSpc>
            </a:pPr>
            <a:r>
              <a:rPr lang="en-US" altLang="en-US" b="1" i="1" dirty="0" err="1">
                <a:solidFill>
                  <a:schemeClr val="bg2"/>
                </a:solidFill>
              </a:rPr>
              <a:t>其中社会环境</a:t>
            </a:r>
            <a:r>
              <a:rPr lang="zh-CN" altLang="en-US" b="1" i="1" dirty="0">
                <a:solidFill>
                  <a:schemeClr val="bg2"/>
                </a:solidFill>
              </a:rPr>
              <a:t>指</a:t>
            </a:r>
            <a:r>
              <a:rPr lang="en-US" altLang="en-US" b="1" i="1" dirty="0">
                <a:solidFill>
                  <a:schemeClr val="bg2"/>
                </a:solidFill>
              </a:rPr>
              <a:t>1995-</a:t>
            </a:r>
            <a:r>
              <a:rPr lang="" altLang="en-US" b="1" i="1" dirty="0">
                <a:solidFill>
                  <a:schemeClr val="bg2"/>
                </a:solidFill>
              </a:rPr>
              <a:t>2004</a:t>
            </a:r>
            <a:r>
              <a:rPr lang="zh-CN" altLang="en-US" b="1" i="1" dirty="0">
                <a:solidFill>
                  <a:schemeClr val="bg2"/>
                </a:solidFill>
              </a:rPr>
              <a:t>年</a:t>
            </a:r>
            <a:r>
              <a:rPr lang="en-US" altLang="en-US" b="1" i="1" dirty="0" err="1">
                <a:solidFill>
                  <a:schemeClr val="bg2"/>
                </a:solidFill>
              </a:rPr>
              <a:t>的美国社会环境</a:t>
            </a:r>
            <a:endParaRPr lang="en-US" altLang="en-US" dirty="0"/>
          </a:p>
          <a:p>
            <a:pPr>
              <a:lnSpc>
                <a:spcPct val="150000"/>
              </a:lnSpc>
            </a:pPr>
            <a:r>
              <a:rPr lang="en-US" altLang="en-US" b="1" i="1" dirty="0" err="1">
                <a:solidFill>
                  <a:srgbClr val="FF0000"/>
                </a:solidFill>
              </a:rPr>
              <a:t>未经本人同意</a:t>
            </a:r>
            <a:r>
              <a:rPr lang="zh-CN" altLang="en-US" b="1" i="1" dirty="0">
                <a:solidFill>
                  <a:srgbClr val="FF0000"/>
                </a:solidFill>
              </a:rPr>
              <a:t>，</a:t>
            </a:r>
            <a:r>
              <a:rPr lang="en-US" altLang="en-US" b="1" i="1" dirty="0" err="1">
                <a:solidFill>
                  <a:srgbClr val="FF0000"/>
                </a:solidFill>
              </a:rPr>
              <a:t>禁止录音</a:t>
            </a:r>
            <a:r>
              <a:rPr lang="zh-CN" altLang="en-US" b="1" i="1" dirty="0">
                <a:solidFill>
                  <a:srgbClr val="FF0000"/>
                </a:solidFill>
              </a:rPr>
              <a:t>、</a:t>
            </a:r>
            <a:r>
              <a:rPr lang="en-US" altLang="en-US" b="1" i="1" dirty="0" err="1">
                <a:solidFill>
                  <a:srgbClr val="FF0000"/>
                </a:solidFill>
              </a:rPr>
              <a:t>录像</a:t>
            </a:r>
            <a:r>
              <a:rPr lang="zh-CN" altLang="en-US" b="1" i="1" dirty="0">
                <a:solidFill>
                  <a:srgbClr val="FF0000"/>
                </a:solidFill>
              </a:rPr>
              <a:t>、</a:t>
            </a:r>
            <a:r>
              <a:rPr lang="en-US" altLang="en-US" b="1" i="1" dirty="0" err="1">
                <a:solidFill>
                  <a:srgbClr val="FF0000"/>
                </a:solidFill>
              </a:rPr>
              <a:t>上传网络</a:t>
            </a:r>
            <a:r>
              <a:rPr lang="zh-CN" altLang="en-US" b="1" i="1" dirty="0">
                <a:solidFill>
                  <a:srgbClr val="FF0000"/>
                </a:solidFill>
              </a:rPr>
              <a:t>、二创、</a:t>
            </a:r>
            <a:r>
              <a:rPr lang="en-US" altLang="en-US" b="1" i="1" dirty="0" err="1">
                <a:solidFill>
                  <a:srgbClr val="FF0000"/>
                </a:solidFill>
              </a:rPr>
              <a:t>转载</a:t>
            </a:r>
            <a:endParaRPr lang="en-US" altLang="en-US" b="1" i="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自定义 1">
      <a:majorFont>
        <a:latin typeface="Consolas"/>
        <a:ea typeface="微软雅黑"/>
        <a:cs typeface=""/>
      </a:majorFont>
      <a:minorFont>
        <a:latin typeface="Consola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9D95B2D-F4A0-4E47-A376-D470E9B1D458}">
  <we:reference id="wa200005669" version="2.0.0.0" store="zh-CN"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TM04033917[[fn=柏林]]</Template>
  <TotalTime>2576</TotalTime>
  <Words>1622</Words>
  <Application>Microsoft Office PowerPoint</Application>
  <PresentationFormat>宽屏</PresentationFormat>
  <Paragraphs>275</Paragraphs>
  <Slides>29</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29</vt:i4>
      </vt:variant>
    </vt:vector>
  </HeadingPairs>
  <TitlesOfParts>
    <vt:vector size="33" baseType="lpstr">
      <vt:lpstr>等线</vt:lpstr>
      <vt:lpstr>Arial</vt:lpstr>
      <vt:lpstr>Consolas</vt:lpstr>
      <vt:lpstr>Default Design</vt:lpstr>
      <vt:lpstr>PowerPoint 演示文稿</vt:lpstr>
      <vt:lpstr>PowerPoint 演示文稿</vt:lpstr>
      <vt:lpstr>书籍版本</vt:lpstr>
      <vt:lpstr>为什么讲这本书？</vt:lpstr>
      <vt:lpstr>PowerPoint 演示文稿</vt:lpstr>
      <vt:lpstr>PowerPoint 演示文稿</vt:lpstr>
      <vt:lpstr>PowerPoint 演示文稿</vt:lpstr>
      <vt:lpstr>只讲第六章的原因</vt:lpstr>
      <vt:lpstr>无责任书评（此说法来自侯捷）</vt:lpstr>
      <vt:lpstr>##6 如何创造财富</vt:lpstr>
      <vt:lpstr>- 6.1 一个命题</vt:lpstr>
      <vt:lpstr>- 6.2  运气的成分</vt:lpstr>
      <vt:lpstr>- 6.3 金钱不等于财富</vt:lpstr>
      <vt:lpstr>- 6.4 大饼谬论</vt:lpstr>
      <vt:lpstr>- 6.5 手工艺人</vt:lpstr>
      <vt:lpstr>- 6.6 工作是什么</vt:lpstr>
      <vt:lpstr>- 6.7 更努力地工作</vt:lpstr>
      <vt:lpstr>- 6.8 可测量性和可放大性</vt:lpstr>
      <vt:lpstr>- 6.9 小团体=可测量性</vt:lpstr>
      <vt:lpstr>- 6.10 高科技=可放大性</vt:lpstr>
      <vt:lpstr>- 6.11 潜规则</vt:lpstr>
      <vt:lpstr>- 6.12 用户数量</vt:lpstr>
      <vt:lpstr>- 6.13 财富和权力</vt:lpstr>
      <vt:lpstr>新的航线 （从汪洋大海到烟火码头） Viaweb(1995.8-1998.8)</vt:lpstr>
      <vt:lpstr>作者的故事到此为止了吗？ 并没有</vt:lpstr>
      <vt:lpstr>启程，新的商业模式 Y Combinator(Y算子) (2005-~) </vt:lpstr>
      <vt:lpstr>八卦   前文只字未提  作者的个人问题解决了没有？  那时候作者多大了？   2008年(44岁)，他与Y Combinator的另一位创办者  杰西卡·利文斯顿(Jessica Livingston)结婚。  杰西卡·利文斯顿著有《FOUNDERS AT WORK》(2007.01)</vt:lpstr>
      <vt:lpstr>致歉</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黑客与画家</dc:title>
  <dc:creator>wxb</dc:creator>
  <cp:lastModifiedBy>wsz FG</cp:lastModifiedBy>
  <cp:revision>704</cp:revision>
  <dcterms:created xsi:type="dcterms:W3CDTF">2025-08-14T09:57:01Z</dcterms:created>
  <dcterms:modified xsi:type="dcterms:W3CDTF">2025-08-16T18:42:07Z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